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94" r:id="rId4"/>
    <p:sldId id="274" r:id="rId5"/>
    <p:sldId id="258" r:id="rId6"/>
    <p:sldId id="265" r:id="rId7"/>
    <p:sldId id="273" r:id="rId8"/>
    <p:sldId id="292" r:id="rId9"/>
    <p:sldId id="296" r:id="rId10"/>
    <p:sldId id="290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E0B"/>
    <a:srgbClr val="F2F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A971D-1D4F-4D2D-A258-B7AC77C4ADFB}" v="46" dt="2025-11-11T10:22:36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Rautanen" userId="7fa66ae7-65a8-4ba5-aab6-8905fa4c6efb" providerId="ADAL" clId="{33F14F5D-6A68-4569-A43D-9A7C05CD914C}"/>
    <pc:docChg chg="custSel delSld modSld">
      <pc:chgData name="Elina Rautanen" userId="7fa66ae7-65a8-4ba5-aab6-8905fa4c6efb" providerId="ADAL" clId="{33F14F5D-6A68-4569-A43D-9A7C05CD914C}" dt="2025-11-11T10:24:18.009" v="55" actId="47"/>
      <pc:docMkLst>
        <pc:docMk/>
      </pc:docMkLst>
      <pc:sldChg chg="modSp mod">
        <pc:chgData name="Elina Rautanen" userId="7fa66ae7-65a8-4ba5-aab6-8905fa4c6efb" providerId="ADAL" clId="{33F14F5D-6A68-4569-A43D-9A7C05CD914C}" dt="2025-11-11T10:22:36.589" v="47" actId="20577"/>
        <pc:sldMkLst>
          <pc:docMk/>
          <pc:sldMk cId="1913891355" sldId="256"/>
        </pc:sldMkLst>
        <pc:spChg chg="mod">
          <ac:chgData name="Elina Rautanen" userId="7fa66ae7-65a8-4ba5-aab6-8905fa4c6efb" providerId="ADAL" clId="{33F14F5D-6A68-4569-A43D-9A7C05CD914C}" dt="2025-11-11T10:22:36.589" v="47" actId="20577"/>
          <ac:spMkLst>
            <pc:docMk/>
            <pc:sldMk cId="1913891355" sldId="256"/>
            <ac:spMk id="2" creationId="{00000000-0000-0000-0000-000000000000}"/>
          </ac:spMkLst>
        </pc:spChg>
      </pc:sldChg>
      <pc:sldChg chg="modSp mod">
        <pc:chgData name="Elina Rautanen" userId="7fa66ae7-65a8-4ba5-aab6-8905fa4c6efb" providerId="ADAL" clId="{33F14F5D-6A68-4569-A43D-9A7C05CD914C}" dt="2025-11-11T10:23:25.373" v="51" actId="6549"/>
        <pc:sldMkLst>
          <pc:docMk/>
          <pc:sldMk cId="815012311" sldId="258"/>
        </pc:sldMkLst>
        <pc:spChg chg="mod">
          <ac:chgData name="Elina Rautanen" userId="7fa66ae7-65a8-4ba5-aab6-8905fa4c6efb" providerId="ADAL" clId="{33F14F5D-6A68-4569-A43D-9A7C05CD914C}" dt="2025-11-11T10:23:25.373" v="51" actId="6549"/>
          <ac:spMkLst>
            <pc:docMk/>
            <pc:sldMk cId="815012311" sldId="258"/>
            <ac:spMk id="2" creationId="{00000000-0000-0000-0000-000000000000}"/>
          </ac:spMkLst>
        </pc:spChg>
      </pc:sldChg>
      <pc:sldChg chg="modSp mod">
        <pc:chgData name="Elina Rautanen" userId="7fa66ae7-65a8-4ba5-aab6-8905fa4c6efb" providerId="ADAL" clId="{33F14F5D-6A68-4569-A43D-9A7C05CD914C}" dt="2025-11-11T10:22:50.527" v="49" actId="27636"/>
        <pc:sldMkLst>
          <pc:docMk/>
          <pc:sldMk cId="1246178249" sldId="263"/>
        </pc:sldMkLst>
        <pc:spChg chg="mod">
          <ac:chgData name="Elina Rautanen" userId="7fa66ae7-65a8-4ba5-aab6-8905fa4c6efb" providerId="ADAL" clId="{33F14F5D-6A68-4569-A43D-9A7C05CD914C}" dt="2025-11-11T10:22:50.527" v="49" actId="27636"/>
          <ac:spMkLst>
            <pc:docMk/>
            <pc:sldMk cId="1246178249" sldId="263"/>
            <ac:spMk id="3" creationId="{00000000-0000-0000-0000-000000000000}"/>
          </ac:spMkLst>
        </pc:spChg>
      </pc:sldChg>
      <pc:sldChg chg="modSp mod">
        <pc:chgData name="Elina Rautanen" userId="7fa66ae7-65a8-4ba5-aab6-8905fa4c6efb" providerId="ADAL" clId="{33F14F5D-6A68-4569-A43D-9A7C05CD914C}" dt="2025-11-11T10:23:03.740" v="50" actId="6549"/>
        <pc:sldMkLst>
          <pc:docMk/>
          <pc:sldMk cId="883175763" sldId="274"/>
        </pc:sldMkLst>
        <pc:spChg chg="mod">
          <ac:chgData name="Elina Rautanen" userId="7fa66ae7-65a8-4ba5-aab6-8905fa4c6efb" providerId="ADAL" clId="{33F14F5D-6A68-4569-A43D-9A7C05CD914C}" dt="2025-11-11T10:23:03.740" v="50" actId="6549"/>
          <ac:spMkLst>
            <pc:docMk/>
            <pc:sldMk cId="883175763" sldId="274"/>
            <ac:spMk id="2" creationId="{00000000-0000-0000-0000-000000000000}"/>
          </ac:spMkLst>
        </pc:spChg>
      </pc:sldChg>
      <pc:sldChg chg="del">
        <pc:chgData name="Elina Rautanen" userId="7fa66ae7-65a8-4ba5-aab6-8905fa4c6efb" providerId="ADAL" clId="{33F14F5D-6A68-4569-A43D-9A7C05CD914C}" dt="2025-11-11T10:24:06.104" v="52" actId="47"/>
        <pc:sldMkLst>
          <pc:docMk/>
          <pc:sldMk cId="2295935144" sldId="283"/>
        </pc:sldMkLst>
      </pc:sldChg>
      <pc:sldChg chg="del">
        <pc:chgData name="Elina Rautanen" userId="7fa66ae7-65a8-4ba5-aab6-8905fa4c6efb" providerId="ADAL" clId="{33F14F5D-6A68-4569-A43D-9A7C05CD914C}" dt="2025-11-11T10:24:18.009" v="55" actId="47"/>
        <pc:sldMkLst>
          <pc:docMk/>
          <pc:sldMk cId="4178908817" sldId="284"/>
        </pc:sldMkLst>
      </pc:sldChg>
      <pc:sldChg chg="del">
        <pc:chgData name="Elina Rautanen" userId="7fa66ae7-65a8-4ba5-aab6-8905fa4c6efb" providerId="ADAL" clId="{33F14F5D-6A68-4569-A43D-9A7C05CD914C}" dt="2025-11-11T10:24:11.181" v="53" actId="47"/>
        <pc:sldMkLst>
          <pc:docMk/>
          <pc:sldMk cId="1934795971" sldId="293"/>
        </pc:sldMkLst>
      </pc:sldChg>
      <pc:sldChg chg="del">
        <pc:chgData name="Elina Rautanen" userId="7fa66ae7-65a8-4ba5-aab6-8905fa4c6efb" providerId="ADAL" clId="{33F14F5D-6A68-4569-A43D-9A7C05CD914C}" dt="2025-11-11T10:24:15.547" v="54" actId="47"/>
        <pc:sldMkLst>
          <pc:docMk/>
          <pc:sldMk cId="2963247819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6BAC-4FE4-4555-9595-5714194240AF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C8A5-D329-4B56-9476-5457347267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37DB-E71B-4080-903C-0D045C0717CE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CBC1-2FED-4B67-A1C5-705AD8F435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1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77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7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6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6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2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1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4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elintarvikkeet/terveytta-edistava-ruokavalio/" TargetMode="Externa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lkari.fi/bitstream/handle/10024/150005/URN_ISBN_978-952-408-405-5.pdf?sequence=1&amp;isAllowed=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svit pulloa">
            <a:extLst>
              <a:ext uri="{FF2B5EF4-FFF2-40B4-BE49-F238E27FC236}">
                <a16:creationId xmlns:a16="http://schemas.microsoft.com/office/drawing/2014/main" id="{648AF660-3E59-D4B9-B553-85DCD87C60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20188" r="11044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7889" y="3254005"/>
            <a:ext cx="4763557" cy="2402664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sz="3000" b="1" dirty="0"/>
              <a:t>Hyvinvointi</a:t>
            </a:r>
            <a:br>
              <a:rPr lang="fi-FI" sz="3000" b="1" dirty="0"/>
            </a:br>
            <a:r>
              <a:rPr lang="fi-FI" sz="3000" b="1" dirty="0"/>
              <a:t>Liikkuva Saaristo</a:t>
            </a:r>
            <a:br>
              <a:rPr lang="fi-FI" sz="3000" b="1" dirty="0"/>
            </a:br>
            <a:br>
              <a:rPr lang="fi-FI" sz="3000" b="1" dirty="0"/>
            </a:br>
            <a:br>
              <a:rPr lang="fi-FI" sz="3000" b="1" dirty="0"/>
            </a:br>
            <a:br>
              <a:rPr lang="fi-FI" sz="3000" dirty="0"/>
            </a:br>
            <a:br>
              <a:rPr lang="fi-FI" sz="3000" dirty="0"/>
            </a:br>
            <a:br>
              <a:rPr lang="fi-FI" sz="3000" dirty="0"/>
            </a:br>
            <a:endParaRPr lang="fi-FI" sz="3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8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19494" y="1666410"/>
            <a:ext cx="5062842" cy="9513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 b="1" dirty="0"/>
              <a:t>Työyhteisö hyvinvoinnin tukena</a:t>
            </a:r>
            <a:br>
              <a:rPr lang="fi-FI" sz="1700" b="1" dirty="0"/>
            </a:br>
            <a:br>
              <a:rPr lang="fi-FI" sz="1700" b="1" dirty="0"/>
            </a:br>
            <a:r>
              <a:rPr lang="fi-FI" sz="1700" b="1" dirty="0"/>
              <a:t> POHDINTA: ”Mitä minä tuon tullessani töihin?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60273" y="2617790"/>
            <a:ext cx="576323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fi-FI" sz="15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/>
              <a:t>Miten valmistaudun töihin tuloon? 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Olenko innostunut ja motivoitunut?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Heijastuuko väsynyt, stressaantunut, huono oloni työyhteisööni?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Tuonko positiivisella, kannustavalla ja kiitollisella asenteella energiaa myös muille?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Voisinko minä vaikuttaa positiivisella tavalla työyhteisööni?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Pidänkö itsestäni hyvää huolta ja pysyn näin työkykyisenä työyhteisön jäsenenä?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/>
              <a:t>(fyysinen, psyykkinen, sosiaalinen, asenteellinen, tiedollinen…)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/>
          </a:p>
          <a:p>
            <a:pPr>
              <a:lnSpc>
                <a:spcPct val="90000"/>
              </a:lnSpc>
            </a:pPr>
            <a:endParaRPr lang="fi-FI" sz="1500" dirty="0"/>
          </a:p>
        </p:txBody>
      </p:sp>
      <p:pic>
        <p:nvPicPr>
          <p:cNvPr id="28" name="Picture 4" descr="Yksi joukosta">
            <a:extLst>
              <a:ext uri="{FF2B5EF4-FFF2-40B4-BE49-F238E27FC236}">
                <a16:creationId xmlns:a16="http://schemas.microsoft.com/office/drawing/2014/main" id="{A97C1040-BE33-2AD2-5359-5DB1602E2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8" r="1614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1" name="Isosceles Triangle 3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9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63115" y="1266229"/>
            <a:ext cx="5158013" cy="89436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200" dirty="0">
                <a:solidFill>
                  <a:schemeClr val="accent2"/>
                </a:solidFill>
              </a:rPr>
              <a:t>Hyvinvointi on huolehtimista perusasioista</a:t>
            </a:r>
            <a:br>
              <a:rPr lang="fi-FI" sz="1700" dirty="0">
                <a:solidFill>
                  <a:schemeClr val="accent2"/>
                </a:solidFill>
              </a:rPr>
            </a:br>
            <a:br>
              <a:rPr lang="fi-FI" sz="1700" dirty="0">
                <a:solidFill>
                  <a:schemeClr val="accent2"/>
                </a:solidFill>
              </a:rPr>
            </a:br>
            <a:endParaRPr lang="fi-FI" sz="1700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65751" y="1796695"/>
            <a:ext cx="60991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Liikunta ja muut harrastukset</a:t>
            </a:r>
          </a:p>
          <a:p>
            <a:r>
              <a:rPr lang="fi-FI" dirty="0"/>
              <a:t>Uni, palautuminen, lepo</a:t>
            </a:r>
          </a:p>
          <a:p>
            <a:r>
              <a:rPr lang="fi-FI" dirty="0"/>
              <a:t>Ravinto</a:t>
            </a:r>
          </a:p>
          <a:p>
            <a:r>
              <a:rPr lang="fi-FI" dirty="0"/>
              <a:t>Sosiaaliset suhteet</a:t>
            </a:r>
          </a:p>
          <a:p>
            <a:r>
              <a:rPr lang="fi-FI" dirty="0"/>
              <a:t>Hyvä mieli</a:t>
            </a:r>
          </a:p>
          <a:p>
            <a:r>
              <a:rPr lang="fi-FI" dirty="0"/>
              <a:t>Työ, työyhteisö ja työkaverit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05FCD-4E39-5A02-A416-64350542E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3" r="1148"/>
          <a:stretch/>
        </p:blipFill>
        <p:spPr>
          <a:xfrm>
            <a:off x="20" y="1295220"/>
            <a:ext cx="4376037" cy="556278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61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39079-D094-DDDD-2CC8-227F28A1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i-FI" sz="3300" dirty="0"/>
              <a:t>Harrastukset tukevat hyvinvointia</a:t>
            </a:r>
          </a:p>
        </p:txBody>
      </p:sp>
      <p:pic>
        <p:nvPicPr>
          <p:cNvPr id="7" name="Graphic 6" descr="Dance Steps">
            <a:extLst>
              <a:ext uri="{FF2B5EF4-FFF2-40B4-BE49-F238E27FC236}">
                <a16:creationId xmlns:a16="http://schemas.microsoft.com/office/drawing/2014/main" id="{6F32F559-6305-52C7-A669-4BB45088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F9E92-2F80-546D-0697-B32F3D6D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482056" cy="408781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500" b="1" i="0" dirty="0">
                <a:effectLst/>
                <a:latin typeface="myriad-pro"/>
              </a:rPr>
              <a:t>Harrastaminen aktivoi aivojen palkkiojärjestelmän</a:t>
            </a:r>
          </a:p>
          <a:p>
            <a:pPr>
              <a:lnSpc>
                <a:spcPct val="90000"/>
              </a:lnSpc>
            </a:pPr>
            <a:r>
              <a:rPr lang="fi-FI" sz="1500" b="0" i="0" dirty="0">
                <a:effectLst/>
                <a:latin typeface="myriad-pro"/>
              </a:rPr>
              <a:t>Liikkuminen luonnossa, kuorolaulu, tanssi, lauta- ja korttipelit, käsi- ja puutyöt sekä ristikot ja sudokut. Tässä on muutama esimerkki niistä harrastuksista, joiden tiedetään tekevän erityisen hyvää aivoille. Minna Huotilainen kertoo, että harrastaessamme aivojen palkkiojärjestelmä aktivoituu.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b="0" i="0" dirty="0">
              <a:effectLst/>
              <a:latin typeface="myriad-pro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 b="0" i="0" dirty="0">
                <a:effectLst/>
                <a:latin typeface="myriad-pro"/>
              </a:rPr>
              <a:t>– Järjestelmä on hyvin vanha, peräisin ihmisen evoluution alkuajoilta. Se ohjaa meitä tekemään asioita, jotka motivoivat meitä.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 b="0" i="0" dirty="0">
                <a:effectLst/>
                <a:latin typeface="myriad-pro"/>
              </a:rPr>
              <a:t>– Kun toteutamme itseämme ja saamme harrastamisesta positiivisia kokemuksia, palkkiona on aimo annos hyvää mieltä. Se taas tuottaa monia aivoterveyden kannalta toivottavia vaikutuksia.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050" dirty="0"/>
              <a:t>aivotutkija, professori Minna Huotilainen</a:t>
            </a:r>
          </a:p>
        </p:txBody>
      </p:sp>
    </p:spTree>
    <p:extLst>
      <p:ext uri="{BB962C8B-B14F-4D97-AF65-F5344CB8AC3E}">
        <p14:creationId xmlns:p14="http://schemas.microsoft.com/office/powerpoint/2010/main" val="36163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dirty="0"/>
              <a:t>Liikunnan yhteydet hyvinvointiin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300"/>
              <a:t>Kevyt, kohtalainen työn jälkeinen kestävyysliikunta edistää aineenvaihduntatuotteiden (kuona) poistossa ja energiavarastojen täydentämisessä</a:t>
            </a:r>
          </a:p>
          <a:p>
            <a:pPr>
              <a:lnSpc>
                <a:spcPct val="90000"/>
              </a:lnSpc>
            </a:pPr>
            <a:r>
              <a:rPr lang="fi-FI" sz="1300"/>
              <a:t>Edistää henkisestä työkuormituksesta palautumista</a:t>
            </a:r>
          </a:p>
          <a:p>
            <a:pPr>
              <a:lnSpc>
                <a:spcPct val="90000"/>
              </a:lnSpc>
            </a:pPr>
            <a:r>
              <a:rPr lang="fi-FI" sz="1300"/>
              <a:t>Vähentää koettua stressiä, henkistä työkuormitusta, työuupumusta ja työpoissaoloja</a:t>
            </a:r>
          </a:p>
          <a:p>
            <a:pPr>
              <a:lnSpc>
                <a:spcPct val="90000"/>
              </a:lnSpc>
            </a:pPr>
            <a:r>
              <a:rPr lang="fi-FI" sz="1300"/>
              <a:t>Työkuormituksesta palautumisessa myös muut vapaa-ajan harrastukset ja fyysiset toiminnot ovat eduksi</a:t>
            </a:r>
          </a:p>
          <a:p>
            <a:pPr>
              <a:lnSpc>
                <a:spcPct val="90000"/>
              </a:lnSpc>
            </a:pPr>
            <a:r>
              <a:rPr lang="fi-FI" sz="1300"/>
              <a:t>Liikunnan määrällä ja koetulla palautumisella on annos-vastesuhde</a:t>
            </a:r>
          </a:p>
          <a:p>
            <a:pPr>
              <a:lnSpc>
                <a:spcPct val="90000"/>
              </a:lnSpc>
            </a:pPr>
            <a:r>
              <a:rPr lang="fi-FI" sz="1300"/>
              <a:t>Jatkuva ja säännöllinen liikunnan harrastaminen edistää palautumista</a:t>
            </a:r>
          </a:p>
        </p:txBody>
      </p:sp>
      <p:pic>
        <p:nvPicPr>
          <p:cNvPr id="5" name="Picture 4" descr="Käsipainot kuntosalin lattialla">
            <a:extLst>
              <a:ext uri="{FF2B5EF4-FFF2-40B4-BE49-F238E27FC236}">
                <a16:creationId xmlns:a16="http://schemas.microsoft.com/office/drawing/2014/main" id="{758A5037-1822-424D-13A7-E2DC8BFF4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4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175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fi-FI" dirty="0"/>
              <a:t>Mitä on palautuminen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/>
              <a:t>Fyysisen palautumisen tulisi olla säännöllistä ja jokapäiväistä, jotta fyysisen  kuormituksen &amp; stressin vaikutuksia voidaan tasapainottaa. </a:t>
            </a:r>
          </a:p>
          <a:p>
            <a:pPr>
              <a:lnSpc>
                <a:spcPct val="90000"/>
              </a:lnSpc>
            </a:pPr>
            <a:r>
              <a:rPr lang="fi-FI" sz="1700"/>
              <a:t>Palautuminen tarkoittaa sitä, että kehon aktiivisuustaso on laskussa eikä keho ole sisäisten ja ulkoisten stressi- tai kuormitustekijöiden vaikutuksen alaisena. </a:t>
            </a:r>
          </a:p>
          <a:p>
            <a:pPr>
              <a:lnSpc>
                <a:spcPct val="90000"/>
              </a:lnSpc>
            </a:pPr>
            <a:r>
              <a:rPr lang="fi-FI" sz="1700"/>
              <a:t>Kunnollinen palautuminen vaatii aikaa – kehon on saatava olla levossa riittävän pitkään. </a:t>
            </a:r>
          </a:p>
          <a:p>
            <a:pPr>
              <a:lnSpc>
                <a:spcPct val="90000"/>
              </a:lnSpc>
            </a:pPr>
            <a:r>
              <a:rPr lang="fi-FI" sz="1700"/>
              <a:t>Lyhyet mikrotauot auttavat palautumisessa jo työpäivän aikana</a:t>
            </a:r>
          </a:p>
          <a:p>
            <a:pPr>
              <a:lnSpc>
                <a:spcPct val="90000"/>
              </a:lnSpc>
            </a:pPr>
            <a:r>
              <a:rPr lang="fi-FI" sz="1700"/>
              <a:t>Lyhyt taukoliikunta, portaiden nousu, syvähengitykset, kahvi- ja vuorovaikutustauot auttavat palautumaan ja laskemaan stressitaloa jo työn lomassa</a:t>
            </a:r>
          </a:p>
          <a:p>
            <a:pPr>
              <a:lnSpc>
                <a:spcPct val="90000"/>
              </a:lnSpc>
            </a:pPr>
            <a:r>
              <a:rPr lang="fi-FI" sz="1700"/>
              <a:t>Jatkuva reagointi eri ärsykkeisiin, kuten kännykkä, sosiaalisen median </a:t>
            </a:r>
            <a:r>
              <a:rPr lang="fi-FI" sz="1700" err="1"/>
              <a:t>hälytteet</a:t>
            </a:r>
            <a:r>
              <a:rPr lang="fi-FI" sz="1700"/>
              <a:t> ja muut keskeytykset haittaavat palautumista ja keskittymistä</a:t>
            </a:r>
          </a:p>
          <a:p>
            <a:pPr marL="0" indent="0">
              <a:lnSpc>
                <a:spcPct val="90000"/>
              </a:lnSpc>
              <a:buNone/>
            </a:pPr>
            <a:endParaRPr lang="fi-FI" sz="1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01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  <a:t>Uni &amp; palautuminen</a:t>
            </a:r>
            <a:b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76417" y="609601"/>
            <a:ext cx="5650963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b="1" i="1" dirty="0">
                <a:solidFill>
                  <a:srgbClr val="FFFFFF"/>
                </a:solidFill>
              </a:rPr>
              <a:t>Uniaika on merkittävintä palautumisaikaa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Merkkejä riittämättömästä yön aikaisesta palautumisesta ovat muun muassa vaikeus pysyä hereillä yksitoikkoisissa tilanteissa ja iltapäivän väsymysaalto.</a:t>
            </a: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Yön aikainen palautuminen mahdollistaa aivojen energiavarastojen täyttymisen &amp; koko kehon palautumisen. </a:t>
            </a: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Vaikuttaa esimerkiksi oppimiskykyyn, muistiin ja kykyyn keksiä ratkaisuja uusissa tilanteissa. </a:t>
            </a:r>
            <a:br>
              <a:rPr lang="fi-FI" sz="1500" dirty="0">
                <a:solidFill>
                  <a:srgbClr val="FFFFFF"/>
                </a:solidFill>
              </a:rPr>
            </a:br>
            <a:endParaRPr lang="fi-FI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Suurin riski väsymyksessä on, että kehon tilasta johtuen tekee inhimillisen virheen. </a:t>
            </a: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Väsymyksestä johtuva toimintakyvyn lasku on otettava huomioon aivan erityisesti työssä jossa inhimillisen virheen tekeminen saattaa johtaa vakaviin seuraamuksiin.</a:t>
            </a:r>
          </a:p>
          <a:p>
            <a:pPr>
              <a:lnSpc>
                <a:spcPct val="90000"/>
              </a:lnSpc>
            </a:pPr>
            <a:r>
              <a:rPr lang="fi-FI" sz="1500" dirty="0">
                <a:solidFill>
                  <a:srgbClr val="FFFFFF"/>
                </a:solidFill>
              </a:rPr>
              <a:t>Jos keho ei palaudu, se ei voi toimia normaalisti.</a:t>
            </a:r>
          </a:p>
        </p:txBody>
      </p:sp>
    </p:spTree>
    <p:extLst>
      <p:ext uri="{BB962C8B-B14F-4D97-AF65-F5344CB8AC3E}">
        <p14:creationId xmlns:p14="http://schemas.microsoft.com/office/powerpoint/2010/main" val="3046673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678" y="324223"/>
            <a:ext cx="8596668" cy="1320800"/>
          </a:xfrm>
        </p:spPr>
        <p:txBody>
          <a:bodyPr/>
          <a:lstStyle/>
          <a:p>
            <a:r>
              <a:rPr lang="fi-FI" dirty="0">
                <a:solidFill>
                  <a:schemeClr val="accent2"/>
                </a:solidFill>
              </a:rPr>
              <a:t>Vinkkejä palautumiseen &amp; hyvään uneen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23783" y="1568727"/>
            <a:ext cx="5717958" cy="4143697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fi-FI" sz="1600" b="1" dirty="0"/>
              <a:t>Hyvän unen mahdollistajat: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Unta heikentävien kuormitustekijöiden välttäminen (esim. alkoholi ja kahvi)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Rasittavan liikunnan välttäminen 3-4h ennen nukkumaanmenoa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Vireystilan laskeminen ennen nukkumaanmenoa, esim. Lukeminen, musiikin kuuntelu, rentoutusharjoitus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Säännöllinen unirytmi ja uneen valmistautumisen rutiinit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Miellyttävä, hiljainen ja pimeä nukkumisympäristö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Unta tukeva iltapala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Huolten työstäminen jo päivän aikana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26183" y="1568727"/>
            <a:ext cx="4998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chemeClr val="tx2"/>
              </a:buClr>
              <a:defRPr/>
            </a:pPr>
            <a:r>
              <a:rPr lang="fi-FI" sz="1600" b="1" dirty="0"/>
              <a:t>Palautuminen:</a:t>
            </a:r>
          </a:p>
          <a:p>
            <a:pPr fontAlgn="ctr">
              <a:buClr>
                <a:schemeClr val="tx2"/>
              </a:buClr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Rentoutusharjoitukset, esim. hengitystekniikat, meditaatio</a:t>
            </a:r>
          </a:p>
          <a:p>
            <a:pPr fontAlgn="ctr">
              <a:buClr>
                <a:schemeClr val="tx2"/>
              </a:buClr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Kevyt liikunta, esim. jooga, venyttely</a:t>
            </a:r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Taide ja kulttuuri, esim. musiikki, lukeminen, näyttelyt,</a:t>
            </a:r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Saunominen, kylmäaltistus (avanto tms.) kylpeminen, hieronta ym.</a:t>
            </a:r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Käsityöt, ruoanlaitto ym. </a:t>
            </a:r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Luonnossa liikkuminen, kalastaminen ym.</a:t>
            </a:r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sz="1600" dirty="0"/>
          </a:p>
          <a:p>
            <a:pPr marL="342900" indent="-342900" fontAlgn="ctr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Perhe, ystävät, huumori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67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joulukuusi, joulu, animaatio&#10;&#10;Kuvaus luotu automaattisesti">
            <a:extLst>
              <a:ext uri="{FF2B5EF4-FFF2-40B4-BE49-F238E27FC236}">
                <a16:creationId xmlns:a16="http://schemas.microsoft.com/office/drawing/2014/main" id="{880577FC-BF8E-7B38-EBA6-2F84F961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21" r="1460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E87EF1-57CA-526E-2845-98E4E61E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Ravinto hyvinvoinnin tukena</a:t>
            </a:r>
            <a:br>
              <a:rPr lang="fi-FI" sz="2000" dirty="0"/>
            </a:br>
            <a:br>
              <a:rPr lang="fi-FI" sz="2000" dirty="0"/>
            </a:br>
            <a:r>
              <a:rPr lang="fi-FI" sz="1600" dirty="0"/>
              <a:t>- syö säännöllisesti ja juo riittävästi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5469EA-5E84-9909-C140-843C1FC6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hlinkClick r:id="rId3"/>
            </a:endParaRPr>
          </a:p>
          <a:p>
            <a:r>
              <a:rPr lang="fi-FI" dirty="0">
                <a:hlinkClick r:id="rId3"/>
              </a:rPr>
              <a:t>Terveyttä edistävä ruokavalio - Ruokavirasto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04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68039A-ADD2-7E0E-8978-2BB036CC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54563" cy="1320800"/>
          </a:xfrm>
        </p:spPr>
        <p:txBody>
          <a:bodyPr>
            <a:normAutofit fontScale="90000"/>
          </a:bodyPr>
          <a:lstStyle/>
          <a:p>
            <a:r>
              <a:rPr lang="fi-FI" dirty="0"/>
              <a:t>KESTÄVÄÄ TERVEYTTÄ RUOASTA </a:t>
            </a:r>
            <a:br>
              <a:rPr lang="fi-FI" dirty="0"/>
            </a:br>
            <a:r>
              <a:rPr lang="fi-FI" dirty="0"/>
              <a:t>– </a:t>
            </a:r>
            <a:r>
              <a:rPr lang="fi-FI" sz="2800" dirty="0"/>
              <a:t>kansalliset ravitsemussuositukset 2024 (julkaistu 27.11.2024)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51FE2A-43EC-90F8-E44E-053162E9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Kestävää terveyttä ruoasta – kansallisten ravitsemussuositusten 2024 tavoitteena on edistää väestön terveyttä, vastata ravitsemus- ja terveysongelmiin sekä vähentää ruoankäytöstä ja -tuotannosta aiheutuvia haitallisia ympäristövaikutuksia. </a:t>
            </a:r>
          </a:p>
          <a:p>
            <a:r>
              <a:rPr lang="fi-FI" dirty="0"/>
              <a:t>Ravitsemussuositukset on tarkoitettu hyödynnettäväksi terveydenhuollossa, ruokapalveluiden ateriasuunnittelussa, elintarvikkeiden tuotekehityksessä, viestinnässä sekä ravitsemusopetuksessa ja -kasvatuksessa. Julkaisu sisältää energian ja ravintoaineiden saantisuositukset, suositeltavat ruokavalinnat ja ohjeita suositusten toimeenpanoon ja soveltamiseen.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Kestävää terveyttä ruoasta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136291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1671</TotalTime>
  <Words>669</Words>
  <Application>Microsoft Office PowerPoint</Application>
  <PresentationFormat>Laajakuva</PresentationFormat>
  <Paragraphs>80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myriad-pro</vt:lpstr>
      <vt:lpstr>Trebuchet MS</vt:lpstr>
      <vt:lpstr>Wingdings 3</vt:lpstr>
      <vt:lpstr>Pinta</vt:lpstr>
      <vt:lpstr>Hyvinvointi Liikkuva Saaristo      </vt:lpstr>
      <vt:lpstr>Hyvinvointi on huolehtimista perusasioista  </vt:lpstr>
      <vt:lpstr>Harrastukset tukevat hyvinvointia</vt:lpstr>
      <vt:lpstr>Liikunnan yhteydet hyvinvointiin</vt:lpstr>
      <vt:lpstr>Mitä on palautuminen</vt:lpstr>
      <vt:lpstr>Uni &amp; palautuminen  </vt:lpstr>
      <vt:lpstr>Vinkkejä palautumiseen &amp; hyvään uneen</vt:lpstr>
      <vt:lpstr>Ravinto hyvinvoinnin tukena  - syö säännöllisesti ja juo riittävästi</vt:lpstr>
      <vt:lpstr>KESTÄVÄÄ TERVEYTTÄ RUOASTA  – kansalliset ravitsemussuositukset 2024 (julkaistu 27.11.2024)</vt:lpstr>
      <vt:lpstr>Työyhteisö hyvinvoinnin tukena   POHDINTA: ”Mitä minä tuon tullessani töihin?</vt:lpstr>
    </vt:vector>
  </TitlesOfParts>
  <Company>Medbit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Liikunta-, palautuminen &amp; työssä jaksaminen</dc:title>
  <dc:creator>Lehtonen Heidi Emilia</dc:creator>
  <cp:lastModifiedBy>Elina Rautanen</cp:lastModifiedBy>
  <cp:revision>111</cp:revision>
  <cp:lastPrinted>2017-10-23T10:32:14Z</cp:lastPrinted>
  <dcterms:created xsi:type="dcterms:W3CDTF">2017-10-20T05:46:04Z</dcterms:created>
  <dcterms:modified xsi:type="dcterms:W3CDTF">2025-11-11T10:24:24Z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2023-12-19T12:59:55Z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f1fc3d0a-ee56-4f33-ab7c-c77444ca1078</vt:lpwstr>
  </property>
  <property fmtid="{D5CDD505-2E9C-101B-9397-08002B2CF9AE}" pid="7" name="MSIP_Label_defa4170-0d19-0005-0004-bc88714345d2_ActionId">
    <vt:lpwstr>84625dd9-5aaf-4246-bf15-4016c28c6440</vt:lpwstr>
  </property>
  <property fmtid="{D5CDD505-2E9C-101B-9397-08002B2CF9AE}" pid="8" name="MSIP_Label_defa4170-0d19-0005-0004-bc88714345d2_ContentBits">
    <vt:lpwstr>0</vt:lpwstr>
  </property>
</Properties>
</file>