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2" r:id="rId9"/>
    <p:sldId id="263" r:id="rId10"/>
    <p:sldId id="264" r:id="rId11"/>
    <p:sldId id="269" r:id="rId12"/>
    <p:sldId id="265" r:id="rId13"/>
    <p:sldId id="266" r:id="rId14"/>
    <p:sldId id="267" r:id="rId15"/>
    <p:sldId id="274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07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3B052-A59B-4AE3-A89A-E7748630C1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A9EC4-FEA9-41D2-BE8D-F709F01D3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155CF-52F5-4879-B7F3-D05812AC4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053AC-61ED-4C2F-90BF-D4A91654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B2ED7-A198-4613-B8C9-EE02BAE24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334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B47DD-81F8-4128-9E50-04A9F2D3D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6564D1-2B83-4C0F-ACBA-E91472C50A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A1D7D-D2EC-4ADB-9C65-191DEC82D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CB571-86F9-474A-826A-75CC21C88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84F5F-50E6-4BB9-B848-EE2302C02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345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3F08DF-1C0D-4F53-A3AB-95D7B55FA0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761999"/>
            <a:ext cx="2628900" cy="5414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0D3BBD-C494-4E94-B189-319802A93E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761999"/>
            <a:ext cx="7734300" cy="541496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C0BD9-4BED-43D3-852F-B74B949A2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811DC-C725-4462-B622-DB96A8987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42D06-438F-4150-9238-E2FAEE5E2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71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98991-AEF1-4F19-AAB8-436EAD58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5B44F-E7DA-40C6-8B44-71EAB6BDF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71817-A045-48C0-975B-CBEF88E95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C39F0-32D4-407C-8BCA-97F2D9E50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F4459-37B2-4F87-B508-DB04D4332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62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BBD03-9D57-48E9-8B43-688B72997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F376C-8A2F-4BE5-9669-4A6DA21B7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54893-212E-4450-8F7A-27256B31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E881A-3958-44A9-9EDB-D86F4E414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EDBC4F-D9B8-4BFA-BE4F-D4B9B739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491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C8777-C460-4649-8822-CA943386D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F69E6-1094-437B-AA7E-0E21B7136C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57399"/>
            <a:ext cx="5181600" cy="41195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0BC963-4591-4BE3-AE63-4999A13C5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57399"/>
            <a:ext cx="5181600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04D5BB-DB84-4266-9B4F-E65CCFE5B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A99B5-D493-4AB1-AF24-6660540D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E178D0-5F1E-43FA-B447-53501EDD1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53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C85CC-8D2B-4219-A2A4-1625A02DF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68338"/>
            <a:ext cx="10515600" cy="108426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143C8-1CF7-440E-99A3-052731459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28800"/>
            <a:ext cx="5157787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743199"/>
            <a:ext cx="5157787" cy="34464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6CB5B7-DC23-41CE-872B-E25BD64F8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28800"/>
            <a:ext cx="5183188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743199"/>
            <a:ext cx="5183188" cy="3446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429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2DD4C-BFBC-4087-B94C-4DD0690E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B9D434-8228-4C7F-B520-14121EBC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7B89BD-A70A-48D2-A3D9-DB2C0DB1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ACF4EF-5A2A-4A47-81DF-80CB5130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19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708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10DAA-DDE3-4C9C-8171-385A3DAC8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73DB2-BD72-4F5E-9CA2-197343A09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F01536-2B0A-42A2-827E-2EB2C324A5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09800"/>
            <a:ext cx="3932237" cy="3659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2CD09-61EF-4733-831C-5B133DAE1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109FCF-96E4-4EBF-AAFB-5E9AD22A6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381A6-E580-49A4-989C-EF4A54F83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392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FA6E-F719-4613-8815-591471E72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4384F3-CDE0-4329-B76D-45AAC94B04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A9D7EB-40DA-460F-A48A-3E6D5E561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09800"/>
            <a:ext cx="3932237" cy="3659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56944C-E229-457E-868E-C48FF47DA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115FE-359F-46EA-A3C8-0D18544E3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165D17-3010-4FF5-9071-5CCD3E699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391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>
            <a:extLst>
              <a:ext uri="{FF2B5EF4-FFF2-40B4-BE49-F238E27FC236}">
                <a16:creationId xmlns:a16="http://schemas.microsoft.com/office/drawing/2014/main" id="{DD7EAFE6-2BB9-41FB-9CF4-588CFC708774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447F1F-BFA8-4A56-894B-40120132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8FB99-0FA3-49F4-99A1-61919F942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78657"/>
            <a:ext cx="10515600" cy="3998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CCAE5-4EB0-4174-BD15-4943899B0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AA70F276-1833-4A75-9C1D-A56E2295A68D}" type="datetimeFigureOut">
              <a:rPr lang="en-US" smtClean="0"/>
              <a:pPr/>
              <a:t>11/19/2025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4189E-43B2-4CEE-B13E-61A1FBBBD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293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0530F-0BC8-46EF-A765-DD58B53675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680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55" r:id="rId6"/>
    <p:sldLayoutId id="2147483751" r:id="rId7"/>
    <p:sldLayoutId id="2147483752" r:id="rId8"/>
    <p:sldLayoutId id="2147483753" r:id="rId9"/>
    <p:sldLayoutId id="2147483754" r:id="rId10"/>
    <p:sldLayoutId id="2147483756" r:id="rId11"/>
  </p:sldLayoutIdLst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en-US" sz="5200" kern="1200" dirty="0">
          <a:gradFill flip="none" rotWithShape="1">
            <a:gsLst>
              <a:gs pos="0">
                <a:schemeClr val="accent5"/>
              </a:gs>
              <a:gs pos="100000">
                <a:schemeClr val="accent1">
                  <a:alpha val="70000"/>
                </a:schemeClr>
              </a:gs>
            </a:gsLst>
            <a:lin ang="0" scaled="1"/>
            <a:tileRect/>
          </a:gradFill>
          <a:latin typeface="+mj-lt"/>
          <a:ea typeface="+mn-ea"/>
          <a:cs typeface="Angsana New" panose="02020603050405020304" pitchFamily="18" charset="-34"/>
        </a:defRPr>
      </a:lvl1pPr>
    </p:titleStyle>
    <p:bodyStyle>
      <a:lvl1pPr marL="4572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1pPr>
      <a:lvl2pPr marL="8001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4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2pPr>
      <a:lvl3pPr marL="12573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3pPr>
      <a:lvl4pPr marL="16573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1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4pPr>
      <a:lvl5pPr marL="21145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1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8C37C960-91F5-4F61-B2CD-8A0379207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5C31099-1BBD-40CE-BC60-FCE5074194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60000"/>
                </a:schemeClr>
              </a:gs>
              <a:gs pos="100000">
                <a:schemeClr val="accent1">
                  <a:alpha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A2846BE-460A-477B-A2F4-52F298BF43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63"/>
            <a:ext cx="12188952" cy="6858000"/>
          </a:xfrm>
          <a:prstGeom prst="rect">
            <a:avLst/>
          </a:prstGeom>
          <a:solidFill>
            <a:schemeClr val="bg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C8401D34-2155-4B53-A686-7345BE15C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743200" y="0"/>
            <a:ext cx="6857999" cy="6857998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E37BCD97-E1A4-4EBB-8D1C-8CC0B55A6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73990" y="1194074"/>
            <a:ext cx="5589934" cy="5737916"/>
          </a:xfrm>
          <a:prstGeom prst="ellipse">
            <a:avLst/>
          </a:prstGeom>
          <a:gradFill>
            <a:gsLst>
              <a:gs pos="0">
                <a:schemeClr val="accent1">
                  <a:alpha val="40000"/>
                </a:schemeClr>
              </a:gs>
              <a:gs pos="100000">
                <a:schemeClr val="accent5">
                  <a:alpha val="20000"/>
                </a:schemeClr>
              </a:gs>
            </a:gsLst>
            <a:lin ang="2700000" scaled="1"/>
          </a:gradFill>
          <a:ln>
            <a:noFill/>
          </a:ln>
          <a:effectLst>
            <a:softEdge rad="952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5EDC1F21-AC5B-4D05-9108-5E5D28948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439622" y="194269"/>
            <a:ext cx="5760743" cy="5737917"/>
          </a:xfrm>
          <a:prstGeom prst="ellipse">
            <a:avLst/>
          </a:prstGeo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5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1003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1" name="Picture 3">
            <a:extLst>
              <a:ext uri="{FF2B5EF4-FFF2-40B4-BE49-F238E27FC236}">
                <a16:creationId xmlns:a16="http://schemas.microsoft.com/office/drawing/2014/main" id="{94D9E11C-584E-688D-9AFA-54B4B0BF026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rcRect r="11133"/>
          <a:stretch>
            <a:fillRect/>
          </a:stretch>
        </p:blipFill>
        <p:spPr>
          <a:xfrm>
            <a:off x="-1526" y="-182845"/>
            <a:ext cx="12188952" cy="685799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46833B7-EC06-89CE-E8FA-CA713CAB7D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0542" y="1122363"/>
            <a:ext cx="9527458" cy="3262824"/>
          </a:xfrm>
        </p:spPr>
        <p:txBody>
          <a:bodyPr>
            <a:normAutofit/>
          </a:bodyPr>
          <a:lstStyle/>
          <a:p>
            <a:br>
              <a:rPr lang="fi-FI" sz="4400" dirty="0">
                <a:solidFill>
                  <a:srgbClr val="FFFFFF"/>
                </a:solidFill>
              </a:rPr>
            </a:br>
            <a:br>
              <a:rPr lang="fi-FI" sz="4400" dirty="0">
                <a:solidFill>
                  <a:srgbClr val="FFFFFF"/>
                </a:solidFill>
              </a:rPr>
            </a:br>
            <a:r>
              <a:rPr lang="fi-FI" sz="4800" dirty="0">
                <a:solidFill>
                  <a:srgbClr val="FFFFFF"/>
                </a:solidFill>
              </a:rPr>
              <a:t>Uni, palautuminen ja lepo</a:t>
            </a:r>
            <a:br>
              <a:rPr lang="fi-FI" sz="4400" dirty="0">
                <a:solidFill>
                  <a:srgbClr val="FFFFFF"/>
                </a:solidFill>
              </a:rPr>
            </a:br>
            <a:br>
              <a:rPr lang="fi-FI" sz="3800" dirty="0">
                <a:solidFill>
                  <a:srgbClr val="FFFFFF"/>
                </a:solidFill>
              </a:rPr>
            </a:br>
            <a:endParaRPr lang="fi-FI" sz="3200" dirty="0">
              <a:solidFill>
                <a:srgbClr val="FFFFFF"/>
              </a:solidFill>
            </a:endParaRP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4DAAF26B-26B9-74EC-8B6D-6944D8427F78}"/>
              </a:ext>
            </a:extLst>
          </p:cNvPr>
          <p:cNvSpPr txBox="1"/>
          <p:nvPr/>
        </p:nvSpPr>
        <p:spPr>
          <a:xfrm>
            <a:off x="1140542" y="4215004"/>
            <a:ext cx="11823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>
                <a:solidFill>
                  <a:srgbClr val="FFFFFF"/>
                </a:solidFill>
              </a:rPr>
              <a:t>Opi tunnistamaan kehosi viestit ja ennaltaehkäise uupumusta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5308439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9B36E71-93BD-4984-AC9C-CC9FB9CC0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A767031-C99F-4567-B7D9-353331C779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664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60000"/>
                </a:schemeClr>
              </a:gs>
              <a:gs pos="100000">
                <a:schemeClr val="accent1">
                  <a:alpha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FEDEE9-12A6-4011-A532-8071D6086B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63"/>
            <a:ext cx="12188952" cy="6858000"/>
          </a:xfrm>
          <a:prstGeom prst="rect">
            <a:avLst/>
          </a:prstGeom>
          <a:solidFill>
            <a:schemeClr val="bg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7C37CE9-19CE-49DF-A887-2214EBB1F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743200" y="0"/>
            <a:ext cx="6857999" cy="6857998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EF84E8E-7E93-4DEE-BCFB-2AE29098B5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73990" y="1194074"/>
            <a:ext cx="5589934" cy="5737916"/>
          </a:xfrm>
          <a:prstGeom prst="ellipse">
            <a:avLst/>
          </a:prstGeom>
          <a:gradFill>
            <a:gsLst>
              <a:gs pos="0">
                <a:schemeClr val="accent1">
                  <a:alpha val="40000"/>
                </a:schemeClr>
              </a:gs>
              <a:gs pos="100000">
                <a:schemeClr val="accent5">
                  <a:alpha val="20000"/>
                </a:schemeClr>
              </a:gs>
            </a:gsLst>
            <a:lin ang="2700000" scaled="1"/>
          </a:gradFill>
          <a:ln>
            <a:noFill/>
          </a:ln>
          <a:effectLst>
            <a:softEdge rad="952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9046502B-E9B6-4225-B8EE-BC5D644686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439622" y="194269"/>
            <a:ext cx="5760743" cy="5737917"/>
          </a:xfrm>
          <a:prstGeom prst="ellipse">
            <a:avLst/>
          </a:prstGeo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5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1003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Frame 19">
            <a:extLst>
              <a:ext uri="{FF2B5EF4-FFF2-40B4-BE49-F238E27FC236}">
                <a16:creationId xmlns:a16="http://schemas.microsoft.com/office/drawing/2014/main" id="{1566AC62-7AC7-4ED5-A03D-E28AC560E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9EC8D6C-85CB-76AB-4052-E551A0B6B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4780" y="609599"/>
            <a:ext cx="5257800" cy="4575072"/>
          </a:xfrm>
        </p:spPr>
        <p:txBody>
          <a:bodyPr anchor="ctr">
            <a:normAutofit/>
          </a:bodyPr>
          <a:lstStyle/>
          <a:p>
            <a:r>
              <a:rPr lang="fi-FI" sz="4400" dirty="0">
                <a:solidFill>
                  <a:srgbClr val="FFFFFF"/>
                </a:solidFill>
              </a:rPr>
              <a:t>Stressi, uni ja noidankehä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FA90729-1A1B-101E-B460-A830AAF07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124" y="857251"/>
            <a:ext cx="5019675" cy="5143500"/>
          </a:xfrm>
        </p:spPr>
        <p:txBody>
          <a:bodyPr anchor="ctr">
            <a:normAutofit/>
          </a:bodyPr>
          <a:lstStyle/>
          <a:p>
            <a:r>
              <a:rPr lang="fi-FI" sz="2000" dirty="0">
                <a:solidFill>
                  <a:srgbClr val="FFFFFF"/>
                </a:solidFill>
              </a:rPr>
              <a:t>”Huono uni” ei ole ominaisuus – se on stressivaste</a:t>
            </a:r>
          </a:p>
          <a:p>
            <a:r>
              <a:rPr lang="fi-FI" sz="2000" dirty="0">
                <a:solidFill>
                  <a:srgbClr val="FFFFFF"/>
                </a:solidFill>
              </a:rPr>
              <a:t>Stressi estää syvää unta</a:t>
            </a:r>
          </a:p>
          <a:p>
            <a:r>
              <a:rPr lang="fi-FI" sz="2000" dirty="0">
                <a:solidFill>
                  <a:srgbClr val="FFFFFF"/>
                </a:solidFill>
              </a:rPr>
              <a:t>Pinnallinen tai katkeileva uni </a:t>
            </a:r>
          </a:p>
          <a:p>
            <a:r>
              <a:rPr lang="fi-FI" sz="2000" dirty="0">
                <a:solidFill>
                  <a:srgbClr val="FFFFFF"/>
                </a:solidFill>
              </a:rPr>
              <a:t>Uni riittää määrällisesti, mutta ei ole palauttavaa</a:t>
            </a:r>
          </a:p>
          <a:p>
            <a:r>
              <a:rPr lang="fi-FI" sz="2000" dirty="0">
                <a:solidFill>
                  <a:srgbClr val="FFFFFF"/>
                </a:solidFill>
              </a:rPr>
              <a:t>Et nuku hyvin, koska olet stressissä, mutta et myöskään palaudu, koska uni ei mene perille stressin takia</a:t>
            </a:r>
          </a:p>
          <a:p>
            <a:r>
              <a:rPr lang="fi-FI" sz="2000" dirty="0">
                <a:solidFill>
                  <a:srgbClr val="FFFFFF"/>
                </a:solidFill>
              </a:rPr>
              <a:t>Lepo on muutakin, kuin unta </a:t>
            </a:r>
            <a:r>
              <a:rPr lang="fi-FI" sz="2000" dirty="0">
                <a:solidFill>
                  <a:srgbClr val="FFFFFF"/>
                </a:solidFill>
                <a:sym typeface="Wingdings" panose="05000000000000000000" pitchFamily="2" charset="2"/>
              </a:rPr>
              <a:t>myös päivän rauhalliset hetket palauttavat</a:t>
            </a:r>
            <a:endParaRPr lang="fi-FI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966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9">
            <a:extLst>
              <a:ext uri="{FF2B5EF4-FFF2-40B4-BE49-F238E27FC236}">
                <a16:creationId xmlns:a16="http://schemas.microsoft.com/office/drawing/2014/main" id="{610334BF-0422-4A9A-BE46-AEB8C348BA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11">
            <a:extLst>
              <a:ext uri="{FF2B5EF4-FFF2-40B4-BE49-F238E27FC236}">
                <a16:creationId xmlns:a16="http://schemas.microsoft.com/office/drawing/2014/main" id="{C98F2823-0279-49D8-928D-754B22253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664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60000"/>
                </a:schemeClr>
              </a:gs>
              <a:gs pos="100000">
                <a:schemeClr val="accent1">
                  <a:alpha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13">
            <a:extLst>
              <a:ext uri="{FF2B5EF4-FFF2-40B4-BE49-F238E27FC236}">
                <a16:creationId xmlns:a16="http://schemas.microsoft.com/office/drawing/2014/main" id="{02E45E95-311C-41C7-A882-6E43F08068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63"/>
            <a:ext cx="12188952" cy="6858000"/>
          </a:xfrm>
          <a:prstGeom prst="rect">
            <a:avLst/>
          </a:prstGeom>
          <a:solidFill>
            <a:schemeClr val="bg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Oval 15">
            <a:extLst>
              <a:ext uri="{FF2B5EF4-FFF2-40B4-BE49-F238E27FC236}">
                <a16:creationId xmlns:a16="http://schemas.microsoft.com/office/drawing/2014/main" id="{B7299D5D-ECC5-41EB-B830-C3A35FB355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537516" y="0"/>
            <a:ext cx="6857999" cy="6857998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Oval 17">
            <a:extLst>
              <a:ext uri="{FF2B5EF4-FFF2-40B4-BE49-F238E27FC236}">
                <a16:creationId xmlns:a16="http://schemas.microsoft.com/office/drawing/2014/main" id="{88C91735-5EFE-44D1-8CC6-FDF0D11B6F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73990" y="1194074"/>
            <a:ext cx="5589934" cy="5737916"/>
          </a:xfrm>
          <a:prstGeom prst="ellipse">
            <a:avLst/>
          </a:prstGeom>
          <a:gradFill>
            <a:gsLst>
              <a:gs pos="0">
                <a:schemeClr val="accent1">
                  <a:alpha val="40000"/>
                </a:schemeClr>
              </a:gs>
              <a:gs pos="100000">
                <a:schemeClr val="accent5">
                  <a:alpha val="20000"/>
                </a:schemeClr>
              </a:gs>
            </a:gsLst>
            <a:lin ang="2700000" scaled="1"/>
          </a:gradFill>
          <a:ln>
            <a:noFill/>
          </a:ln>
          <a:effectLst>
            <a:softEdge rad="952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B459BBA-79CF-6CD8-CD31-513C523684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7720" y="1026159"/>
            <a:ext cx="4242472" cy="1650987"/>
          </a:xfrm>
        </p:spPr>
        <p:txBody>
          <a:bodyPr>
            <a:normAutofit/>
          </a:bodyPr>
          <a:lstStyle/>
          <a:p>
            <a:pPr algn="l"/>
            <a:r>
              <a:rPr lang="fi-FI" sz="4000" dirty="0">
                <a:solidFill>
                  <a:srgbClr val="FFFFFF"/>
                </a:solidFill>
              </a:rPr>
              <a:t>Lepo on muutakin kuin unta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A39D2BE-4789-6813-C5B4-7067F78914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3655" y="2919052"/>
            <a:ext cx="4242472" cy="2763837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fi-FI" dirty="0">
                <a:solidFill>
                  <a:srgbClr val="FFFFFF"/>
                </a:solidFill>
              </a:rPr>
              <a:t>Lepoa ovat myös:</a:t>
            </a:r>
          </a:p>
          <a:p>
            <a:pPr algn="l">
              <a:lnSpc>
                <a:spcPct val="100000"/>
              </a:lnSpc>
            </a:pPr>
            <a:r>
              <a:rPr lang="fi-FI" dirty="0">
                <a:solidFill>
                  <a:srgbClr val="FFFFFF"/>
                </a:solidFill>
                <a:sym typeface="Wingdings" panose="05000000000000000000" pitchFamily="2" charset="2"/>
              </a:rPr>
              <a:t>Rauhalliset hetket</a:t>
            </a:r>
          </a:p>
          <a:p>
            <a:pPr algn="l">
              <a:lnSpc>
                <a:spcPct val="100000"/>
              </a:lnSpc>
            </a:pPr>
            <a:r>
              <a:rPr lang="fi-FI" dirty="0">
                <a:solidFill>
                  <a:srgbClr val="FFFFFF"/>
                </a:solidFill>
                <a:sym typeface="Wingdings" panose="05000000000000000000" pitchFamily="2" charset="2"/>
              </a:rPr>
              <a:t>Syvä hengitys</a:t>
            </a:r>
          </a:p>
          <a:p>
            <a:pPr algn="l">
              <a:lnSpc>
                <a:spcPct val="100000"/>
              </a:lnSpc>
            </a:pPr>
            <a:r>
              <a:rPr lang="fi-FI" dirty="0">
                <a:solidFill>
                  <a:srgbClr val="FFFFFF"/>
                </a:solidFill>
                <a:sym typeface="Wingdings" panose="05000000000000000000" pitchFamily="2" charset="2"/>
              </a:rPr>
              <a:t>Hiljaiset tauot</a:t>
            </a:r>
          </a:p>
          <a:p>
            <a:pPr algn="l">
              <a:lnSpc>
                <a:spcPct val="100000"/>
              </a:lnSpc>
            </a:pPr>
            <a:r>
              <a:rPr lang="fi-FI" dirty="0">
                <a:solidFill>
                  <a:srgbClr val="FFFFFF"/>
                </a:solidFill>
                <a:sym typeface="Wingdings" panose="05000000000000000000" pitchFamily="2" charset="2"/>
              </a:rPr>
              <a:t>Lempeät venytykset</a:t>
            </a:r>
          </a:p>
          <a:p>
            <a:pPr algn="l">
              <a:lnSpc>
                <a:spcPct val="100000"/>
              </a:lnSpc>
            </a:pPr>
            <a:r>
              <a:rPr lang="fi-FI" dirty="0">
                <a:solidFill>
                  <a:srgbClr val="FFFFFF"/>
                </a:solidFill>
                <a:sym typeface="Wingdings" panose="05000000000000000000" pitchFamily="2" charset="2"/>
              </a:rPr>
              <a:t>Luonnossa oleilu</a:t>
            </a:r>
            <a:endParaRPr lang="fi-FI" dirty="0">
              <a:solidFill>
                <a:srgbClr val="FFFFFF"/>
              </a:solidFill>
            </a:endParaRPr>
          </a:p>
        </p:txBody>
      </p:sp>
      <p:sp>
        <p:nvSpPr>
          <p:cNvPr id="52" name="Oval 19">
            <a:extLst>
              <a:ext uri="{FF2B5EF4-FFF2-40B4-BE49-F238E27FC236}">
                <a16:creationId xmlns:a16="http://schemas.microsoft.com/office/drawing/2014/main" id="{D33F926C-2613-475D-AEE4-CD7D87D3BA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439622" y="194269"/>
            <a:ext cx="5760743" cy="5737917"/>
          </a:xfrm>
          <a:prstGeom prst="ellipse">
            <a:avLst/>
          </a:prstGeo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5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1003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Graphic 6" descr="Thought bubble">
            <a:extLst>
              <a:ext uri="{FF2B5EF4-FFF2-40B4-BE49-F238E27FC236}">
                <a16:creationId xmlns:a16="http://schemas.microsoft.com/office/drawing/2014/main" id="{00197BB9-3DBA-1011-A4E4-161D851BCC6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48328" y="502617"/>
            <a:ext cx="5863258" cy="5863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268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ame 25">
            <a:extLst>
              <a:ext uri="{FF2B5EF4-FFF2-40B4-BE49-F238E27FC236}">
                <a16:creationId xmlns:a16="http://schemas.microsoft.com/office/drawing/2014/main" id="{DD7EAFE6-2BB9-41FB-9CF4-588CFC708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1" name="Rectangle 27">
            <a:extLst>
              <a:ext uri="{FF2B5EF4-FFF2-40B4-BE49-F238E27FC236}">
                <a16:creationId xmlns:a16="http://schemas.microsoft.com/office/drawing/2014/main" id="{32768DCD-B824-413A-B330-8D57ADB37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6E45848-BEDA-4F24-9C4E-DA21209582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664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60000"/>
                </a:schemeClr>
              </a:gs>
              <a:gs pos="100000">
                <a:schemeClr val="accent1">
                  <a:alpha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2BB8117-A903-442C-9223-A4FEB85C32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63"/>
            <a:ext cx="12188952" cy="6858000"/>
          </a:xfrm>
          <a:prstGeom prst="rect">
            <a:avLst/>
          </a:prstGeom>
          <a:solidFill>
            <a:schemeClr val="bg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C59300B8-3117-43F8-9F8E-68DB9F002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537516" y="0"/>
            <a:ext cx="6857999" cy="6857998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AFAE680-42C1-4104-B74F-B0A8F1FB2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73990" y="1194074"/>
            <a:ext cx="5589934" cy="5737916"/>
          </a:xfrm>
          <a:prstGeom prst="ellipse">
            <a:avLst/>
          </a:prstGeom>
          <a:gradFill>
            <a:gsLst>
              <a:gs pos="0">
                <a:schemeClr val="accent1">
                  <a:alpha val="40000"/>
                </a:schemeClr>
              </a:gs>
              <a:gs pos="100000">
                <a:schemeClr val="accent5">
                  <a:alpha val="20000"/>
                </a:schemeClr>
              </a:gs>
            </a:gsLst>
            <a:lin ang="2700000" scaled="1"/>
          </a:gradFill>
          <a:ln>
            <a:noFill/>
          </a:ln>
          <a:effectLst>
            <a:softEdge rad="952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828A8BA9-B3FE-4C96-A0A1-72A0D2C855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439622" y="194269"/>
            <a:ext cx="5760743" cy="5737917"/>
          </a:xfrm>
          <a:prstGeom prst="ellipse">
            <a:avLst/>
          </a:prstGeo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5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1003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6B492AA-2045-D0C1-0C29-7670054874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8360" y="182191"/>
            <a:ext cx="5796580" cy="109474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4400" dirty="0" err="1">
                <a:solidFill>
                  <a:srgbClr val="FFFFFF"/>
                </a:solidFill>
              </a:rPr>
              <a:t>Muista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nämä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60E6696-8A57-D436-6B99-607D53789F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9644" y="1420138"/>
            <a:ext cx="5796580" cy="5336261"/>
          </a:xfrm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 indent="-2286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sz="600" dirty="0">
              <a:solidFill>
                <a:srgbClr val="FFFFFF"/>
              </a:solidFill>
            </a:endParaRPr>
          </a:p>
          <a:p>
            <a:pPr algn="l">
              <a:lnSpc>
                <a:spcPct val="100000"/>
              </a:lnSpc>
            </a:pPr>
            <a:r>
              <a:rPr lang="en-US" sz="3800" dirty="0">
                <a:solidFill>
                  <a:srgbClr val="FFFFFF"/>
                </a:solidFill>
              </a:rPr>
              <a:t>Paine </a:t>
            </a:r>
            <a:r>
              <a:rPr lang="en-US" sz="3800" dirty="0" err="1">
                <a:solidFill>
                  <a:srgbClr val="FFFFFF"/>
                </a:solidFill>
              </a:rPr>
              <a:t>nukahtaa</a:t>
            </a:r>
            <a:r>
              <a:rPr lang="en-US" sz="3800" dirty="0">
                <a:solidFill>
                  <a:srgbClr val="FFFFFF"/>
                </a:solidFill>
              </a:rPr>
              <a:t> </a:t>
            </a:r>
            <a:r>
              <a:rPr lang="en-US" sz="3800" dirty="0" err="1">
                <a:solidFill>
                  <a:srgbClr val="FFFFFF"/>
                </a:solidFill>
              </a:rPr>
              <a:t>lisää</a:t>
            </a:r>
            <a:r>
              <a:rPr lang="en-US" sz="3800" dirty="0">
                <a:solidFill>
                  <a:srgbClr val="FFFFFF"/>
                </a:solidFill>
              </a:rPr>
              <a:t> </a:t>
            </a:r>
            <a:r>
              <a:rPr lang="en-US" sz="3800" dirty="0" err="1">
                <a:solidFill>
                  <a:srgbClr val="FFFFFF"/>
                </a:solidFill>
              </a:rPr>
              <a:t>stressiä</a:t>
            </a:r>
            <a:r>
              <a:rPr lang="en-US" sz="3800" dirty="0">
                <a:solidFill>
                  <a:srgbClr val="FFFFFF"/>
                </a:solidFill>
              </a:rPr>
              <a:t> </a:t>
            </a:r>
            <a:r>
              <a:rPr lang="en-US" sz="3800" dirty="0">
                <a:solidFill>
                  <a:srgbClr val="FFFFFF"/>
                </a:solidFill>
                <a:sym typeface="Wingdings" panose="05000000000000000000" pitchFamily="2" charset="2"/>
              </a:rPr>
              <a:t> </a:t>
            </a: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heikentää</a:t>
            </a:r>
            <a:r>
              <a:rPr lang="en-US" sz="3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unta</a:t>
            </a:r>
            <a:endParaRPr lang="en-US" sz="3800" dirty="0">
              <a:solidFill>
                <a:srgbClr val="FFFFFF"/>
              </a:solidFill>
              <a:sym typeface="Wingdings" panose="05000000000000000000" pitchFamily="2" charset="2"/>
            </a:endParaRPr>
          </a:p>
          <a:p>
            <a:pPr indent="-2286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sz="3800" dirty="0">
              <a:solidFill>
                <a:srgbClr val="FFFFFF"/>
              </a:solidFill>
              <a:sym typeface="Wingdings" panose="05000000000000000000" pitchFamily="2" charset="2"/>
            </a:endParaRPr>
          </a:p>
          <a:p>
            <a:pPr algn="l">
              <a:lnSpc>
                <a:spcPct val="100000"/>
              </a:lnSpc>
            </a:pPr>
            <a:r>
              <a:rPr lang="en-US" sz="3800" dirty="0">
                <a:solidFill>
                  <a:srgbClr val="FFFFFF"/>
                </a:solidFill>
                <a:sym typeface="Wingdings" panose="05000000000000000000" pitchFamily="2" charset="2"/>
              </a:rPr>
              <a:t>Et ole ”</a:t>
            </a: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huono</a:t>
            </a:r>
            <a:r>
              <a:rPr lang="en-US" sz="3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nukkuja</a:t>
            </a:r>
            <a:r>
              <a:rPr lang="en-US" sz="3800" dirty="0">
                <a:solidFill>
                  <a:srgbClr val="FFFFFF"/>
                </a:solidFill>
                <a:sym typeface="Wingdings" panose="05000000000000000000" pitchFamily="2" charset="2"/>
              </a:rPr>
              <a:t>”  </a:t>
            </a: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Keho</a:t>
            </a:r>
            <a:r>
              <a:rPr lang="en-US" sz="3800" dirty="0">
                <a:solidFill>
                  <a:srgbClr val="FFFFFF"/>
                </a:solidFill>
                <a:sym typeface="Wingdings" panose="05000000000000000000" pitchFamily="2" charset="2"/>
              </a:rPr>
              <a:t> on vain </a:t>
            </a: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ollut</a:t>
            </a:r>
            <a:r>
              <a:rPr lang="en-US" sz="3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liian</a:t>
            </a:r>
            <a:r>
              <a:rPr lang="en-US" sz="3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pitkään</a:t>
            </a:r>
            <a:r>
              <a:rPr lang="en-US" sz="3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selviytymistilassa</a:t>
            </a:r>
            <a:endParaRPr lang="en-US" sz="3800" dirty="0">
              <a:solidFill>
                <a:srgbClr val="FFFFFF"/>
              </a:solidFill>
              <a:sym typeface="Wingdings" panose="05000000000000000000" pitchFamily="2" charset="2"/>
            </a:endParaRPr>
          </a:p>
          <a:p>
            <a:pPr algn="l">
              <a:lnSpc>
                <a:spcPct val="100000"/>
              </a:lnSpc>
            </a:pPr>
            <a:endParaRPr lang="en-US" sz="3800" dirty="0">
              <a:solidFill>
                <a:srgbClr val="FFFFFF"/>
              </a:solidFill>
              <a:sym typeface="Wingdings" panose="05000000000000000000" pitchFamily="2" charset="2"/>
            </a:endParaRPr>
          </a:p>
          <a:p>
            <a:pPr algn="l">
              <a:lnSpc>
                <a:spcPct val="100000"/>
              </a:lnSpc>
            </a:pPr>
            <a:br>
              <a:rPr lang="en-US" sz="3800" dirty="0">
                <a:solidFill>
                  <a:srgbClr val="FFFFFF"/>
                </a:solidFill>
                <a:sym typeface="Wingdings" panose="05000000000000000000" pitchFamily="2" charset="2"/>
              </a:rPr>
            </a:br>
            <a:r>
              <a:rPr lang="en-US" sz="3800" dirty="0">
                <a:solidFill>
                  <a:srgbClr val="FFFFFF"/>
                </a:solidFill>
                <a:sym typeface="Wingdings" panose="05000000000000000000" pitchFamily="2" charset="2"/>
              </a:rPr>
              <a:t>Uni </a:t>
            </a: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ei</a:t>
            </a:r>
            <a:r>
              <a:rPr lang="en-US" sz="3800" dirty="0">
                <a:solidFill>
                  <a:srgbClr val="FFFFFF"/>
                </a:solidFill>
                <a:sym typeface="Wingdings" panose="05000000000000000000" pitchFamily="2" charset="2"/>
              </a:rPr>
              <a:t> ole </a:t>
            </a: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suoritus</a:t>
            </a:r>
            <a:r>
              <a:rPr lang="en-US" sz="3800" dirty="0">
                <a:solidFill>
                  <a:srgbClr val="FFFFFF"/>
                </a:solidFill>
                <a:sym typeface="Wingdings" panose="05000000000000000000" pitchFamily="2" charset="2"/>
              </a:rPr>
              <a:t>. Se on </a:t>
            </a: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seurausta</a:t>
            </a:r>
            <a:r>
              <a:rPr lang="en-US" sz="3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siitä</a:t>
            </a:r>
            <a:r>
              <a:rPr lang="en-US" sz="3800" dirty="0">
                <a:solidFill>
                  <a:srgbClr val="FFFFFF"/>
                </a:solidFill>
                <a:sym typeface="Wingdings" panose="05000000000000000000" pitchFamily="2" charset="2"/>
              </a:rPr>
              <a:t>, </a:t>
            </a: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että</a:t>
            </a:r>
            <a:r>
              <a:rPr lang="en-US" sz="3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keho</a:t>
            </a:r>
            <a:r>
              <a:rPr lang="en-US" sz="3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tuntuu</a:t>
            </a:r>
            <a:r>
              <a:rPr lang="en-US" sz="3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turvalliselta</a:t>
            </a:r>
            <a:endParaRPr lang="en-US" sz="3800" dirty="0">
              <a:solidFill>
                <a:srgbClr val="FFFFFF"/>
              </a:solidFill>
              <a:sym typeface="Wingdings" panose="05000000000000000000" pitchFamily="2" charset="2"/>
            </a:endParaRPr>
          </a:p>
          <a:p>
            <a:pPr indent="-2286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sz="3800" dirty="0">
              <a:solidFill>
                <a:srgbClr val="FFFFFF"/>
              </a:solidFill>
              <a:sym typeface="Wingdings" panose="05000000000000000000" pitchFamily="2" charset="2"/>
            </a:endParaRPr>
          </a:p>
          <a:p>
            <a:pPr algn="l">
              <a:lnSpc>
                <a:spcPct val="100000"/>
              </a:lnSpc>
            </a:pP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Riittävä</a:t>
            </a:r>
            <a:r>
              <a:rPr lang="en-US" sz="3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palautuminen</a:t>
            </a:r>
            <a:r>
              <a:rPr lang="en-US" sz="3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suojaa</a:t>
            </a:r>
            <a:r>
              <a:rPr lang="en-US" sz="3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uupumiselta</a:t>
            </a:r>
            <a:endParaRPr lang="en-US" sz="3800" dirty="0">
              <a:solidFill>
                <a:srgbClr val="FFFFFF"/>
              </a:solidFill>
              <a:sym typeface="Wingdings" panose="05000000000000000000" pitchFamily="2" charset="2"/>
            </a:endParaRPr>
          </a:p>
          <a:p>
            <a:pPr indent="-2286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sz="3800" dirty="0">
              <a:solidFill>
                <a:srgbClr val="FFFFFF"/>
              </a:solidFill>
              <a:sym typeface="Wingdings" panose="05000000000000000000" pitchFamily="2" charset="2"/>
            </a:endParaRPr>
          </a:p>
          <a:p>
            <a:pPr algn="l">
              <a:lnSpc>
                <a:spcPct val="100000"/>
              </a:lnSpc>
            </a:pP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Pienet</a:t>
            </a:r>
            <a:r>
              <a:rPr lang="en-US" sz="3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mikrotauot</a:t>
            </a:r>
            <a:r>
              <a:rPr lang="en-US" sz="3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ehkäisevät</a:t>
            </a:r>
            <a:r>
              <a:rPr lang="en-US" sz="3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uupumusta</a:t>
            </a:r>
            <a:endParaRPr lang="en-US" sz="3800" dirty="0">
              <a:solidFill>
                <a:srgbClr val="FFFFFF"/>
              </a:solidFill>
              <a:sym typeface="Wingdings" panose="05000000000000000000" pitchFamily="2" charset="2"/>
            </a:endParaRPr>
          </a:p>
          <a:p>
            <a:pPr indent="-2286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sz="3800" dirty="0">
              <a:solidFill>
                <a:srgbClr val="FFFFFF"/>
              </a:solidFill>
              <a:sym typeface="Wingdings" panose="05000000000000000000" pitchFamily="2" charset="2"/>
            </a:endParaRPr>
          </a:p>
          <a:p>
            <a:pPr algn="l">
              <a:lnSpc>
                <a:spcPct val="100000"/>
              </a:lnSpc>
            </a:pP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Keho</a:t>
            </a:r>
            <a:r>
              <a:rPr lang="en-US" sz="3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ei</a:t>
            </a:r>
            <a:r>
              <a:rPr lang="en-US" sz="3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tarvitse</a:t>
            </a:r>
            <a:r>
              <a:rPr lang="en-US" sz="3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täydellisyyttä</a:t>
            </a:r>
            <a:r>
              <a:rPr lang="en-US" sz="3800" dirty="0">
                <a:solidFill>
                  <a:srgbClr val="FFFFFF"/>
                </a:solidFill>
                <a:sym typeface="Wingdings" panose="05000000000000000000" pitchFamily="2" charset="2"/>
              </a:rPr>
              <a:t> – vain </a:t>
            </a: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turvaa</a:t>
            </a:r>
            <a:endParaRPr lang="en-US" sz="3800" dirty="0">
              <a:solidFill>
                <a:srgbClr val="FFFFFF"/>
              </a:solidFill>
              <a:sym typeface="Wingdings" panose="05000000000000000000" pitchFamily="2" charset="2"/>
            </a:endParaRPr>
          </a:p>
          <a:p>
            <a:pPr indent="-2286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sz="3800" dirty="0">
              <a:solidFill>
                <a:srgbClr val="FFFFFF"/>
              </a:solidFill>
              <a:sym typeface="Wingdings" panose="05000000000000000000" pitchFamily="2" charset="2"/>
            </a:endParaRPr>
          </a:p>
          <a:p>
            <a:pPr algn="l">
              <a:lnSpc>
                <a:spcPct val="100000"/>
              </a:lnSpc>
            </a:pPr>
            <a:r>
              <a:rPr lang="en-US" sz="3800" dirty="0">
                <a:solidFill>
                  <a:srgbClr val="FFFFFF"/>
                </a:solidFill>
                <a:sym typeface="Wingdings" panose="05000000000000000000" pitchFamily="2" charset="2"/>
              </a:rPr>
              <a:t>Uni on vain </a:t>
            </a: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yksi</a:t>
            </a:r>
            <a:r>
              <a:rPr lang="en-US" sz="3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palautumisen</a:t>
            </a:r>
            <a:r>
              <a:rPr lang="en-US" sz="3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3800" dirty="0" err="1">
                <a:solidFill>
                  <a:srgbClr val="FFFFFF"/>
                </a:solidFill>
                <a:sym typeface="Wingdings" panose="05000000000000000000" pitchFamily="2" charset="2"/>
              </a:rPr>
              <a:t>muoto</a:t>
            </a:r>
            <a:endParaRPr lang="en-US" sz="3800" dirty="0">
              <a:solidFill>
                <a:srgbClr val="FFFFFF"/>
              </a:solidFill>
              <a:sym typeface="Wingdings" panose="05000000000000000000" pitchFamily="2" charset="2"/>
            </a:endParaRPr>
          </a:p>
          <a:p>
            <a:pPr indent="-2286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sz="2900" dirty="0">
              <a:solidFill>
                <a:srgbClr val="FFFFFF"/>
              </a:solidFill>
              <a:sym typeface="Wingdings" panose="05000000000000000000" pitchFamily="2" charset="2"/>
            </a:endParaRPr>
          </a:p>
          <a:p>
            <a:pPr indent="-2286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sz="600" dirty="0">
              <a:solidFill>
                <a:srgbClr val="FFFFFF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EDB7FB2-4012-481D-B3D1-7301CCF6E4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84982" y="-1328"/>
            <a:ext cx="4407017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1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Picture 21" descr="Yksi joukosta">
            <a:extLst>
              <a:ext uri="{FF2B5EF4-FFF2-40B4-BE49-F238E27FC236}">
                <a16:creationId xmlns:a16="http://schemas.microsoft.com/office/drawing/2014/main" id="{1E37388E-5927-9505-CCFE-291F9F45259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rcRect l="29997" r="21807"/>
          <a:stretch>
            <a:fillRect/>
          </a:stretch>
        </p:blipFill>
        <p:spPr>
          <a:xfrm>
            <a:off x="7784982" y="-1328"/>
            <a:ext cx="440701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8703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2" name="Rectangle 7">
            <a:extLst>
              <a:ext uri="{FF2B5EF4-FFF2-40B4-BE49-F238E27FC236}">
                <a16:creationId xmlns:a16="http://schemas.microsoft.com/office/drawing/2014/main" id="{8C37C960-91F5-4F61-B2CD-8A0379207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9">
            <a:extLst>
              <a:ext uri="{FF2B5EF4-FFF2-40B4-BE49-F238E27FC236}">
                <a16:creationId xmlns:a16="http://schemas.microsoft.com/office/drawing/2014/main" id="{69524929-325F-4CC4-89F2-74EDDDC6B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664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60000"/>
                </a:schemeClr>
              </a:gs>
              <a:gs pos="100000">
                <a:schemeClr val="accent1">
                  <a:alpha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6A01A3C5-DDEA-4FB8-B9F0-A1D2A061C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63"/>
            <a:ext cx="12188952" cy="6858000"/>
          </a:xfrm>
          <a:prstGeom prst="rect">
            <a:avLst/>
          </a:prstGeom>
          <a:solidFill>
            <a:schemeClr val="bg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Oval 13">
            <a:extLst>
              <a:ext uri="{FF2B5EF4-FFF2-40B4-BE49-F238E27FC236}">
                <a16:creationId xmlns:a16="http://schemas.microsoft.com/office/drawing/2014/main" id="{151FC7BE-4DC6-4061-98EB-C48DCFFF6F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743200" y="0"/>
            <a:ext cx="6857999" cy="6857998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20000"/>
                </a:schemeClr>
              </a:gs>
              <a:gs pos="100000">
                <a:schemeClr val="accent1">
                  <a:alpha val="20000"/>
                </a:schemeClr>
              </a:gs>
            </a:gsLst>
            <a:lin ang="2700000" scaled="1"/>
          </a:gradFill>
          <a:ln>
            <a:noFill/>
          </a:ln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Oval 15">
            <a:extLst>
              <a:ext uri="{FF2B5EF4-FFF2-40B4-BE49-F238E27FC236}">
                <a16:creationId xmlns:a16="http://schemas.microsoft.com/office/drawing/2014/main" id="{3D4CA8B8-30A6-49D9-99C0-3ADAF9741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7656" y="1297020"/>
            <a:ext cx="5589934" cy="5737916"/>
          </a:xfrm>
          <a:prstGeom prst="ellipse">
            <a:avLst/>
          </a:prstGeom>
          <a:gradFill>
            <a:gsLst>
              <a:gs pos="0">
                <a:schemeClr val="accent1">
                  <a:alpha val="30000"/>
                </a:schemeClr>
              </a:gs>
              <a:gs pos="100000">
                <a:schemeClr val="accent5">
                  <a:alpha val="20000"/>
                </a:schemeClr>
              </a:gs>
            </a:gsLst>
            <a:lin ang="2700000" scaled="1"/>
          </a:gradFill>
          <a:ln>
            <a:noFill/>
          </a:ln>
          <a:effectLst>
            <a:softEdge rad="952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Oval 17">
            <a:extLst>
              <a:ext uri="{FF2B5EF4-FFF2-40B4-BE49-F238E27FC236}">
                <a16:creationId xmlns:a16="http://schemas.microsoft.com/office/drawing/2014/main" id="{022809AF-EB43-4FA3-93FF-87D535C718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439622" y="194269"/>
            <a:ext cx="5760743" cy="5737917"/>
          </a:xfrm>
          <a:prstGeom prst="ellipse">
            <a:avLst/>
          </a:prstGeo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5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1003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Frame 19">
            <a:extLst>
              <a:ext uri="{FF2B5EF4-FFF2-40B4-BE49-F238E27FC236}">
                <a16:creationId xmlns:a16="http://schemas.microsoft.com/office/drawing/2014/main" id="{61478748-3624-4238-BC0F-73EE151C52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0033D30-B804-824C-E9F4-9BC49767EF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568168"/>
            <a:ext cx="10287000" cy="1545190"/>
          </a:xfrm>
        </p:spPr>
        <p:txBody>
          <a:bodyPr>
            <a:normAutofit fontScale="90000"/>
          </a:bodyPr>
          <a:lstStyle/>
          <a:p>
            <a:br>
              <a:rPr lang="fi-FI" dirty="0">
                <a:solidFill>
                  <a:srgbClr val="FFFFFF"/>
                </a:solidFill>
              </a:rPr>
            </a:br>
            <a:r>
              <a:rPr lang="fi-FI" dirty="0">
                <a:solidFill>
                  <a:srgbClr val="FFFFFF"/>
                </a:solidFill>
              </a:rPr>
              <a:t>Jos heräät yöllä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1F9FEE-FC7C-05A9-A2B3-4A863E3554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2498671"/>
            <a:ext cx="10287000" cy="286384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>
                <a:solidFill>
                  <a:srgbClr val="FFFFFF"/>
                </a:solidFill>
              </a:rPr>
              <a:t>Lempeä leposana-harjoitus:</a:t>
            </a:r>
          </a:p>
          <a:p>
            <a:pPr>
              <a:lnSpc>
                <a:spcPct val="100000"/>
              </a:lnSpc>
            </a:pPr>
            <a:endParaRPr lang="fi-FI" dirty="0">
              <a:solidFill>
                <a:srgbClr val="FFFFFF"/>
              </a:solidFill>
            </a:endParaRPr>
          </a:p>
          <a:p>
            <a:pPr>
              <a:lnSpc>
                <a:spcPct val="100000"/>
              </a:lnSpc>
            </a:pPr>
            <a:r>
              <a:rPr lang="fi-FI" dirty="0">
                <a:solidFill>
                  <a:srgbClr val="FFFFFF"/>
                </a:solidFill>
              </a:rPr>
              <a:t>Valitse sana ja toista se mielessäsi </a:t>
            </a:r>
            <a:r>
              <a:rPr lang="fi-FI" dirty="0">
                <a:solidFill>
                  <a:srgbClr val="FFFFFF"/>
                </a:solidFill>
                <a:sym typeface="Wingdings" panose="05000000000000000000" pitchFamily="2" charset="2"/>
              </a:rPr>
              <a:t></a:t>
            </a:r>
            <a:r>
              <a:rPr lang="fi-FI" dirty="0">
                <a:solidFill>
                  <a:srgbClr val="FFFFFF"/>
                </a:solidFill>
              </a:rPr>
              <a:t> hengitä pitkä uloshengitys jokaisen sanan jälkeen</a:t>
            </a:r>
          </a:p>
          <a:p>
            <a:pPr>
              <a:lnSpc>
                <a:spcPct val="100000"/>
              </a:lnSpc>
            </a:pPr>
            <a:endParaRPr lang="fi-FI" dirty="0">
              <a:solidFill>
                <a:srgbClr val="FFFFFF"/>
              </a:solidFill>
            </a:endParaRPr>
          </a:p>
          <a:p>
            <a:pPr>
              <a:lnSpc>
                <a:spcPct val="100000"/>
              </a:lnSpc>
            </a:pPr>
            <a:r>
              <a:rPr lang="fi-FI" dirty="0">
                <a:solidFill>
                  <a:srgbClr val="FFFFFF"/>
                </a:solidFill>
                <a:sym typeface="Wingdings" panose="05000000000000000000" pitchFamily="2" charset="2"/>
              </a:rPr>
              <a:t>hiljentää uhkakeskuksen</a:t>
            </a:r>
          </a:p>
          <a:p>
            <a:pPr>
              <a:lnSpc>
                <a:spcPct val="100000"/>
              </a:lnSpc>
            </a:pPr>
            <a:r>
              <a:rPr lang="fi-FI" dirty="0">
                <a:solidFill>
                  <a:srgbClr val="FFFFFF"/>
                </a:solidFill>
                <a:sym typeface="Wingdings" panose="05000000000000000000" pitchFamily="2" charset="2"/>
              </a:rPr>
              <a:t>vie huomion pois huoliajatuksista</a:t>
            </a:r>
          </a:p>
          <a:p>
            <a:pPr>
              <a:lnSpc>
                <a:spcPct val="100000"/>
              </a:lnSpc>
            </a:pPr>
            <a:r>
              <a:rPr lang="fi-FI" dirty="0">
                <a:solidFill>
                  <a:srgbClr val="FFFFFF"/>
                </a:solidFill>
                <a:sym typeface="Wingdings" panose="05000000000000000000" pitchFamily="2" charset="2"/>
              </a:rPr>
              <a:t>ohjaa aivot takaisin lepoa kohti</a:t>
            </a:r>
            <a:endParaRPr lang="fi-FI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5303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>
            <a:extLst>
              <a:ext uri="{FF2B5EF4-FFF2-40B4-BE49-F238E27FC236}">
                <a16:creationId xmlns:a16="http://schemas.microsoft.com/office/drawing/2014/main" id="{DD7EAFE6-2BB9-41FB-9CF4-588CFC708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9B36E71-93BD-4984-AC9C-CC9FB9CC0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767031-C99F-4567-B7D9-353331C779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664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60000"/>
                </a:schemeClr>
              </a:gs>
              <a:gs pos="100000">
                <a:schemeClr val="accent1">
                  <a:alpha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3FEDEE9-12A6-4011-A532-8071D6086B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63"/>
            <a:ext cx="12188952" cy="6858000"/>
          </a:xfrm>
          <a:prstGeom prst="rect">
            <a:avLst/>
          </a:prstGeom>
          <a:solidFill>
            <a:schemeClr val="bg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7C37CE9-19CE-49DF-A887-2214EBB1F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743200" y="0"/>
            <a:ext cx="6857999" cy="6857998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EF84E8E-7E93-4DEE-BCFB-2AE29098B5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73990" y="1194074"/>
            <a:ext cx="5589934" cy="5737916"/>
          </a:xfrm>
          <a:prstGeom prst="ellipse">
            <a:avLst/>
          </a:prstGeom>
          <a:gradFill>
            <a:gsLst>
              <a:gs pos="0">
                <a:schemeClr val="accent1">
                  <a:alpha val="40000"/>
                </a:schemeClr>
              </a:gs>
              <a:gs pos="100000">
                <a:schemeClr val="accent5">
                  <a:alpha val="20000"/>
                </a:schemeClr>
              </a:gs>
            </a:gsLst>
            <a:lin ang="2700000" scaled="1"/>
          </a:gradFill>
          <a:ln>
            <a:noFill/>
          </a:ln>
          <a:effectLst>
            <a:softEdge rad="952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9046502B-E9B6-4225-B8EE-BC5D644686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439622" y="194269"/>
            <a:ext cx="5760743" cy="5737917"/>
          </a:xfrm>
          <a:prstGeom prst="ellipse">
            <a:avLst/>
          </a:prstGeo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5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1003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Frame 21">
            <a:extLst>
              <a:ext uri="{FF2B5EF4-FFF2-40B4-BE49-F238E27FC236}">
                <a16:creationId xmlns:a16="http://schemas.microsoft.com/office/drawing/2014/main" id="{1566AC62-7AC7-4ED5-A03D-E28AC560E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EF56421-290B-AE29-FC3B-8A5EED8067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0600" y="-1328"/>
            <a:ext cx="5257800" cy="429976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br>
              <a:rPr lang="en-US" sz="4400" dirty="0">
                <a:solidFill>
                  <a:srgbClr val="FFFFFF"/>
                </a:solidFill>
              </a:rPr>
            </a:br>
            <a:br>
              <a:rPr lang="en-US" sz="4400" dirty="0">
                <a:solidFill>
                  <a:srgbClr val="FFFFFF"/>
                </a:solidFill>
              </a:rPr>
            </a:br>
            <a:br>
              <a:rPr lang="en-US" sz="4400" dirty="0">
                <a:solidFill>
                  <a:srgbClr val="FFFFFF"/>
                </a:solidFill>
              </a:rPr>
            </a:br>
            <a:r>
              <a:rPr lang="en-US" sz="4400" dirty="0" err="1">
                <a:solidFill>
                  <a:srgbClr val="FFFFFF"/>
                </a:solidFill>
              </a:rPr>
              <a:t>Pysähdy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pohtimaan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8D48AA6-5C37-400F-BD88-5270A1F15D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34124" y="857251"/>
            <a:ext cx="5019675" cy="51435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indent="-2286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800" b="1" dirty="0">
                <a:solidFill>
                  <a:srgbClr val="FFFFFF"/>
                </a:solidFill>
                <a:sym typeface="Wingdings" panose="05000000000000000000" pitchFamily="2" charset="2"/>
              </a:rPr>
              <a:t>Kuinka </a:t>
            </a:r>
            <a:r>
              <a:rPr lang="en-US" sz="1800" b="1" dirty="0" err="1">
                <a:solidFill>
                  <a:srgbClr val="FFFFFF"/>
                </a:solidFill>
                <a:sym typeface="Wingdings" panose="05000000000000000000" pitchFamily="2" charset="2"/>
              </a:rPr>
              <a:t>paljon</a:t>
            </a:r>
            <a:r>
              <a:rPr lang="en-US" sz="1800" b="1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sym typeface="Wingdings" panose="05000000000000000000" pitchFamily="2" charset="2"/>
              </a:rPr>
              <a:t>vaikuttaa</a:t>
            </a:r>
            <a:r>
              <a:rPr lang="en-US" sz="1800" b="1" dirty="0">
                <a:solidFill>
                  <a:srgbClr val="FFFFFF"/>
                </a:solidFill>
                <a:sym typeface="Wingdings" panose="05000000000000000000" pitchFamily="2" charset="2"/>
              </a:rPr>
              <a:t> se, </a:t>
            </a:r>
            <a:r>
              <a:rPr lang="en-US" sz="1800" b="1" dirty="0" err="1">
                <a:solidFill>
                  <a:srgbClr val="FFFFFF"/>
                </a:solidFill>
                <a:sym typeface="Wingdings" panose="05000000000000000000" pitchFamily="2" charset="2"/>
              </a:rPr>
              <a:t>mitä</a:t>
            </a:r>
            <a:r>
              <a:rPr lang="en-US" sz="1800" b="1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sym typeface="Wingdings" panose="05000000000000000000" pitchFamily="2" charset="2"/>
              </a:rPr>
              <a:t>kerromme</a:t>
            </a:r>
            <a:r>
              <a:rPr lang="en-US" sz="1800" b="1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sym typeface="Wingdings" panose="05000000000000000000" pitchFamily="2" charset="2"/>
              </a:rPr>
              <a:t>itsellemme</a:t>
            </a:r>
            <a:r>
              <a:rPr lang="en-US" sz="1800" b="1" dirty="0">
                <a:solidFill>
                  <a:srgbClr val="FFFFFF"/>
                </a:solidFill>
                <a:sym typeface="Wingdings" panose="05000000000000000000" pitchFamily="2" charset="2"/>
              </a:rPr>
              <a:t>:</a:t>
            </a:r>
          </a:p>
          <a:p>
            <a:pPr indent="-2286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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Yöllinen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herääminen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on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vaarallista</a:t>
            </a:r>
            <a:endParaRPr lang="en-US" sz="1800" dirty="0">
              <a:solidFill>
                <a:srgbClr val="FFFFFF"/>
              </a:solidFill>
              <a:sym typeface="Wingdings" panose="05000000000000000000" pitchFamily="2" charset="2"/>
            </a:endParaRPr>
          </a:p>
          <a:p>
            <a:pPr indent="-2286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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Vähemmät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yöunet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pilaavat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väistämättä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seuraavan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päivän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</a:p>
          <a:p>
            <a:pPr indent="-2286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8h ”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yöuni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pakko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”</a:t>
            </a:r>
          </a:p>
          <a:p>
            <a:pPr indent="-2286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sz="1800" dirty="0">
              <a:solidFill>
                <a:srgbClr val="FFFFFF"/>
              </a:solidFill>
              <a:sym typeface="Wingdings" panose="05000000000000000000" pitchFamily="2" charset="2"/>
            </a:endParaRPr>
          </a:p>
          <a:p>
            <a:pPr indent="-2286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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Keho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reagoi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stressillä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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stressi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itsessään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väsyttää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vielä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enemmän</a:t>
            </a:r>
            <a:endParaRPr lang="en-US" sz="1800" dirty="0">
              <a:solidFill>
                <a:srgbClr val="FFFFFF"/>
              </a:solidFill>
              <a:sym typeface="Wingdings" panose="05000000000000000000" pitchFamily="2" charset="2"/>
            </a:endParaRPr>
          </a:p>
          <a:p>
            <a:pPr indent="-2286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Jos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unesta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tulee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suorite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,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siihen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tarttuu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samanlainen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vaatimusten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ja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riittämättömyyden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tunne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,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kun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niin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moneen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muuhunkin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arjen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asiaan</a:t>
            </a:r>
            <a:endParaRPr lang="en-US" sz="1800" dirty="0">
              <a:solidFill>
                <a:srgbClr val="FFFFFF"/>
              </a:solidFill>
              <a:sym typeface="Wingdings" panose="05000000000000000000" pitchFamily="2" charset="2"/>
            </a:endParaRPr>
          </a:p>
          <a:p>
            <a:pPr indent="-2286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Jos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asetamme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unelle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tiukat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rajat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ja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kiellämme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kaikki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poikkeamat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,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luomme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kehoon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pelkoa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ja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painetta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–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mikä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voi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vaikeuttaa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unta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1800" dirty="0" err="1">
                <a:solidFill>
                  <a:srgbClr val="FFFFFF"/>
                </a:solidFill>
                <a:sym typeface="Wingdings" panose="05000000000000000000" pitchFamily="2" charset="2"/>
              </a:rPr>
              <a:t>entisestään</a:t>
            </a:r>
            <a:endParaRPr lang="en-US" sz="1800" dirty="0">
              <a:solidFill>
                <a:srgbClr val="FFFFFF"/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0059546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0A4C31-1EA2-B760-EBFE-1C0421B2E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3320" y="559117"/>
            <a:ext cx="10515600" cy="1325563"/>
          </a:xfrm>
        </p:spPr>
        <p:txBody>
          <a:bodyPr/>
          <a:lstStyle/>
          <a:p>
            <a:r>
              <a:rPr lang="fi-FI" dirty="0"/>
              <a:t>Unen muistilista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DF66854-933D-827C-64A7-79B7BB405A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84681"/>
            <a:ext cx="5181600" cy="4292282"/>
          </a:xfrm>
        </p:spPr>
        <p:txBody>
          <a:bodyPr>
            <a:normAutofit fontScale="25000" lnSpcReduction="20000"/>
          </a:bodyPr>
          <a:lstStyle/>
          <a:p>
            <a:pPr marL="457200" indent="-457200">
              <a:buAutoNum type="arabicPeriod"/>
            </a:pPr>
            <a:r>
              <a:rPr lang="fi-FI" sz="5600" b="1" dirty="0"/>
              <a:t>1. Uni ei tule pakottamalla</a:t>
            </a:r>
          </a:p>
          <a:p>
            <a:pPr marL="457200" indent="-457200">
              <a:buAutoNum type="arabicPeriod"/>
            </a:pPr>
            <a:r>
              <a:rPr lang="fi-FI" sz="5600" dirty="0">
                <a:sym typeface="Wingdings" panose="05000000000000000000" pitchFamily="2" charset="2"/>
              </a:rPr>
              <a:t></a:t>
            </a:r>
            <a:r>
              <a:rPr lang="fi-FI" sz="5600" dirty="0">
                <a:solidFill>
                  <a:schemeClr val="accent1">
                    <a:alpha val="70000"/>
                  </a:schemeClr>
                </a:solidFill>
                <a:sym typeface="Wingdings" panose="05000000000000000000" pitchFamily="2" charset="2"/>
              </a:rPr>
              <a:t>Se tulee silloin, kun keho kokee olevansa turvassa. Älä suorita nukkumista</a:t>
            </a:r>
          </a:p>
          <a:p>
            <a:pPr marL="457200" indent="-457200">
              <a:buAutoNum type="arabicPeriod"/>
            </a:pPr>
            <a:r>
              <a:rPr lang="fi-FI" sz="5600" b="1" dirty="0">
                <a:sym typeface="Wingdings" panose="05000000000000000000" pitchFamily="2" charset="2"/>
              </a:rPr>
              <a:t>2. Pura ennen rauhoittumista</a:t>
            </a:r>
          </a:p>
          <a:p>
            <a:pPr marL="457200" indent="-457200">
              <a:buAutoNum type="arabicPeriod"/>
            </a:pPr>
            <a:r>
              <a:rPr lang="fi-FI" sz="5600" dirty="0">
                <a:sym typeface="Wingdings" panose="05000000000000000000" pitchFamily="2" charset="2"/>
              </a:rPr>
              <a:t></a:t>
            </a:r>
            <a:r>
              <a:rPr lang="fi-FI" sz="5600" dirty="0">
                <a:solidFill>
                  <a:schemeClr val="accent1">
                    <a:alpha val="70000"/>
                  </a:schemeClr>
                </a:solidFill>
                <a:sym typeface="Wingdings" panose="05000000000000000000" pitchFamily="2" charset="2"/>
              </a:rPr>
              <a:t>Ravista, venyttele tai liiku 3-5min  keho päästää irti ylivireydestä. Ilman tätä hermosto ei ole valmis uneen</a:t>
            </a:r>
          </a:p>
          <a:p>
            <a:pPr marL="457200" indent="-457200">
              <a:buAutoNum type="arabicPeriod"/>
            </a:pPr>
            <a:r>
              <a:rPr lang="fi-FI" sz="5600" b="1" dirty="0">
                <a:sym typeface="Wingdings" panose="05000000000000000000" pitchFamily="2" charset="2"/>
              </a:rPr>
              <a:t>3. Pidennä uloshengitystä</a:t>
            </a:r>
          </a:p>
          <a:p>
            <a:pPr marL="457200" indent="-457200">
              <a:buAutoNum type="arabicPeriod"/>
            </a:pPr>
            <a:r>
              <a:rPr lang="fi-FI" sz="5600" dirty="0">
                <a:sym typeface="Wingdings" panose="05000000000000000000" pitchFamily="2" charset="2"/>
              </a:rPr>
              <a:t> </a:t>
            </a:r>
            <a:r>
              <a:rPr lang="fi-FI" sz="5600" dirty="0">
                <a:solidFill>
                  <a:schemeClr val="accent1">
                    <a:alpha val="70000"/>
                  </a:schemeClr>
                </a:solidFill>
                <a:sym typeface="Wingdings" panose="05000000000000000000" pitchFamily="2" charset="2"/>
              </a:rPr>
              <a:t>Pitkä uloshengitys kertoo ”Kaikki on hyvin”</a:t>
            </a:r>
          </a:p>
          <a:p>
            <a:pPr marL="457200" indent="-457200">
              <a:buAutoNum type="arabicPeriod"/>
            </a:pPr>
            <a:r>
              <a:rPr lang="fi-FI" sz="5600" b="1" dirty="0">
                <a:sym typeface="Wingdings" panose="05000000000000000000" pitchFamily="2" charset="2"/>
              </a:rPr>
              <a:t>4. Rauhoita ilta – älä hyppää suoraan uniyritykseen</a:t>
            </a:r>
          </a:p>
          <a:p>
            <a:pPr marL="457200" indent="-457200">
              <a:buAutoNum type="arabicPeriod"/>
            </a:pPr>
            <a:r>
              <a:rPr lang="fi-FI" sz="5600" dirty="0">
                <a:sym typeface="Wingdings" panose="05000000000000000000" pitchFamily="2" charset="2"/>
              </a:rPr>
              <a:t></a:t>
            </a:r>
            <a:r>
              <a:rPr lang="fi-FI" sz="5600" dirty="0">
                <a:solidFill>
                  <a:schemeClr val="accent1">
                    <a:alpha val="70000"/>
                  </a:schemeClr>
                </a:solidFill>
                <a:sym typeface="Wingdings" panose="05000000000000000000" pitchFamily="2" charset="2"/>
              </a:rPr>
              <a:t>Himmennä valot, hidasta liikettä ja vältä ruutuja viimeiset 15min</a:t>
            </a:r>
          </a:p>
          <a:p>
            <a:pPr marL="457200" indent="-457200">
              <a:buAutoNum type="arabicPeriod"/>
            </a:pPr>
            <a:r>
              <a:rPr lang="fi-FI" sz="5600" b="1" dirty="0">
                <a:sym typeface="Wingdings" panose="05000000000000000000" pitchFamily="2" charset="2"/>
              </a:rPr>
              <a:t>5. Valmistele keho lämpötilan avulla</a:t>
            </a:r>
          </a:p>
          <a:p>
            <a:pPr marL="457200" indent="-457200">
              <a:buAutoNum type="arabicPeriod"/>
            </a:pPr>
            <a:r>
              <a:rPr lang="fi-FI" sz="5600" dirty="0">
                <a:sym typeface="Wingdings" panose="05000000000000000000" pitchFamily="2" charset="2"/>
              </a:rPr>
              <a:t> </a:t>
            </a:r>
            <a:r>
              <a:rPr lang="fi-FI" sz="5600" dirty="0">
                <a:solidFill>
                  <a:schemeClr val="accent1">
                    <a:alpha val="70000"/>
                  </a:schemeClr>
                </a:solidFill>
                <a:sym typeface="Wingdings" panose="05000000000000000000" pitchFamily="2" charset="2"/>
              </a:rPr>
              <a:t>Lämmin suihku tai jalkakylpy tunti ennen nukkumaanmenoa keho viilenee nukahtaminen helpottuu</a:t>
            </a:r>
          </a:p>
          <a:p>
            <a:pPr marL="457200" indent="-457200">
              <a:buAutoNum type="arabicPeriod"/>
            </a:pPr>
            <a:endParaRPr lang="fi-FI" sz="5600" dirty="0"/>
          </a:p>
          <a:p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CD05AEC-2D1E-BE56-D05B-752BC7AB38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84680"/>
            <a:ext cx="5181600" cy="566420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fi-FI" b="1" dirty="0">
                <a:sym typeface="Wingdings" panose="05000000000000000000" pitchFamily="2" charset="2"/>
              </a:rPr>
              <a:t>                   </a:t>
            </a:r>
            <a:r>
              <a:rPr lang="fi-FI" sz="5600" b="1" dirty="0">
                <a:sym typeface="Wingdings" panose="05000000000000000000" pitchFamily="2" charset="2"/>
              </a:rPr>
              <a:t>6. Luo lempeät iltasignaalit</a:t>
            </a:r>
          </a:p>
          <a:p>
            <a:pPr marL="457200" indent="-457200">
              <a:buAutoNum type="arabicPeriod"/>
            </a:pPr>
            <a:r>
              <a:rPr lang="fi-FI" sz="5600" dirty="0">
                <a:sym typeface="Wingdings" panose="05000000000000000000" pitchFamily="2" charset="2"/>
              </a:rPr>
              <a:t> </a:t>
            </a:r>
            <a:r>
              <a:rPr lang="fi-FI" sz="5600" dirty="0">
                <a:solidFill>
                  <a:schemeClr val="accent1">
                    <a:alpha val="70000"/>
                  </a:schemeClr>
                </a:solidFill>
                <a:sym typeface="Wingdings" panose="05000000000000000000" pitchFamily="2" charset="2"/>
              </a:rPr>
              <a:t>Sama tee, sama tuoksu, sama valaistus. Aivot oppivat: ”Nyt on lepohetki</a:t>
            </a:r>
            <a:r>
              <a:rPr lang="fi-FI" sz="5600" dirty="0">
                <a:sym typeface="Wingdings" panose="05000000000000000000" pitchFamily="2" charset="2"/>
              </a:rPr>
              <a:t>”</a:t>
            </a:r>
          </a:p>
          <a:p>
            <a:pPr marL="457200" indent="-457200">
              <a:buAutoNum type="arabicPeriod"/>
            </a:pPr>
            <a:r>
              <a:rPr lang="fi-FI" sz="5600" b="1" dirty="0">
                <a:sym typeface="Wingdings" panose="05000000000000000000" pitchFamily="2" charset="2"/>
              </a:rPr>
              <a:t>7. Katkaise  kaavat, jotka ylläpitävät valvomista</a:t>
            </a:r>
          </a:p>
          <a:p>
            <a:pPr marL="457200" indent="-457200">
              <a:buAutoNum type="arabicPeriod"/>
            </a:pPr>
            <a:r>
              <a:rPr lang="fi-FI" sz="5600" dirty="0">
                <a:sym typeface="Wingdings" panose="05000000000000000000" pitchFamily="2" charset="2"/>
              </a:rPr>
              <a:t></a:t>
            </a:r>
            <a:r>
              <a:rPr lang="fi-FI" sz="5600" dirty="0">
                <a:solidFill>
                  <a:schemeClr val="accent1">
                    <a:alpha val="70000"/>
                  </a:schemeClr>
                </a:solidFill>
                <a:sym typeface="Wingdings" panose="05000000000000000000" pitchFamily="2" charset="2"/>
              </a:rPr>
              <a:t>Jos taistelet unta vastaan, vaihda asento, paikka tai tyyny pieni muutos kytkee hermoston valppauden pois päältä</a:t>
            </a:r>
          </a:p>
          <a:p>
            <a:pPr marL="457200" indent="-457200">
              <a:buAutoNum type="arabicPeriod"/>
            </a:pPr>
            <a:r>
              <a:rPr lang="fi-FI" sz="5600" b="1" dirty="0"/>
              <a:t>8. Älä mene nälkäisenä nukkumaan</a:t>
            </a:r>
          </a:p>
          <a:p>
            <a:pPr marL="457200" indent="-457200">
              <a:buAutoNum type="arabicPeriod"/>
            </a:pPr>
            <a:r>
              <a:rPr lang="fi-FI" sz="5600" dirty="0">
                <a:sym typeface="Wingdings" panose="05000000000000000000" pitchFamily="2" charset="2"/>
              </a:rPr>
              <a:t> </a:t>
            </a:r>
            <a:r>
              <a:rPr lang="fi-FI" sz="5600" dirty="0">
                <a:solidFill>
                  <a:schemeClr val="accent1">
                    <a:alpha val="70000"/>
                  </a:schemeClr>
                </a:solidFill>
                <a:sym typeface="Wingdings" panose="05000000000000000000" pitchFamily="2" charset="2"/>
              </a:rPr>
              <a:t>Nälkä nostaa stressihormoneja ja estää syvän unen</a:t>
            </a:r>
          </a:p>
          <a:p>
            <a:pPr marL="457200" indent="-457200">
              <a:buAutoNum type="arabicPeriod"/>
            </a:pPr>
            <a:r>
              <a:rPr lang="fi-FI" sz="5600" b="1" dirty="0">
                <a:sym typeface="Wingdings" panose="05000000000000000000" pitchFamily="2" charset="2"/>
              </a:rPr>
              <a:t>9. Hyvä uni syntyy myös päivän aikana</a:t>
            </a:r>
          </a:p>
          <a:p>
            <a:pPr marL="457200" indent="-457200">
              <a:buAutoNum type="arabicPeriod"/>
            </a:pPr>
            <a:r>
              <a:rPr lang="fi-FI" sz="5600" dirty="0">
                <a:sym typeface="Wingdings" panose="05000000000000000000" pitchFamily="2" charset="2"/>
              </a:rPr>
              <a:t> </a:t>
            </a:r>
            <a:r>
              <a:rPr lang="fi-FI" sz="5600" dirty="0">
                <a:solidFill>
                  <a:schemeClr val="accent1">
                    <a:alpha val="70000"/>
                  </a:schemeClr>
                </a:solidFill>
                <a:sym typeface="Wingdings" panose="05000000000000000000" pitchFamily="2" charset="2"/>
              </a:rPr>
              <a:t>Lyhyet mikrotauot, hengityshetket ja luonnossa oleminen laskevat hermoston kierroksia yöuni paranee</a:t>
            </a:r>
          </a:p>
          <a:p>
            <a:pPr marL="457200" indent="-457200">
              <a:buAutoNum type="arabicPeriod"/>
            </a:pPr>
            <a:r>
              <a:rPr lang="fi-FI" sz="5600" b="1" dirty="0">
                <a:sym typeface="Wingdings" panose="05000000000000000000" pitchFamily="2" charset="2"/>
              </a:rPr>
              <a:t>10. Lepo on tärkeämpää kuin täydellinen yö</a:t>
            </a:r>
          </a:p>
          <a:p>
            <a:pPr marL="457200" indent="-457200">
              <a:buAutoNum type="arabicPeriod"/>
            </a:pPr>
            <a:r>
              <a:rPr lang="fi-FI" sz="5600" dirty="0">
                <a:sym typeface="Wingdings" panose="05000000000000000000" pitchFamily="2" charset="2"/>
              </a:rPr>
              <a:t> </a:t>
            </a:r>
            <a:r>
              <a:rPr lang="fi-FI" sz="5600" dirty="0">
                <a:solidFill>
                  <a:schemeClr val="accent1">
                    <a:alpha val="70000"/>
                  </a:schemeClr>
                </a:solidFill>
                <a:sym typeface="Wingdings" panose="05000000000000000000" pitchFamily="2" charset="2"/>
              </a:rPr>
              <a:t>Jos uni ei tule, keskity lepäämiseen. Lepo on kehon palautumisen perusta – uni seuraa perässä</a:t>
            </a:r>
            <a:endParaRPr lang="fi-FI" sz="5600" dirty="0">
              <a:solidFill>
                <a:schemeClr val="accent1">
                  <a:alpha val="70000"/>
                </a:schemeClr>
              </a:solidFill>
            </a:endParaRPr>
          </a:p>
          <a:p>
            <a:pPr marL="457200" indent="-457200">
              <a:buAutoNum type="arabicPeriod"/>
            </a:pPr>
            <a:endParaRPr lang="fi-FI" sz="2800" dirty="0">
              <a:solidFill>
                <a:schemeClr val="accent1">
                  <a:alpha val="70000"/>
                </a:schemeClr>
              </a:solidFill>
            </a:endParaRP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69236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rame 24">
            <a:extLst>
              <a:ext uri="{FF2B5EF4-FFF2-40B4-BE49-F238E27FC236}">
                <a16:creationId xmlns:a16="http://schemas.microsoft.com/office/drawing/2014/main" id="{DD7EAFE6-2BB9-41FB-9CF4-588CFC708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9" name="Rectangle 26">
            <a:extLst>
              <a:ext uri="{FF2B5EF4-FFF2-40B4-BE49-F238E27FC236}">
                <a16:creationId xmlns:a16="http://schemas.microsoft.com/office/drawing/2014/main" id="{19B36E71-93BD-4984-AC9C-CC9FB9CC0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28">
            <a:extLst>
              <a:ext uri="{FF2B5EF4-FFF2-40B4-BE49-F238E27FC236}">
                <a16:creationId xmlns:a16="http://schemas.microsoft.com/office/drawing/2014/main" id="{3A767031-C99F-4567-B7D9-353331C779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664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60000"/>
                </a:schemeClr>
              </a:gs>
              <a:gs pos="100000">
                <a:schemeClr val="accent1">
                  <a:alpha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30">
            <a:extLst>
              <a:ext uri="{FF2B5EF4-FFF2-40B4-BE49-F238E27FC236}">
                <a16:creationId xmlns:a16="http://schemas.microsoft.com/office/drawing/2014/main" id="{63FEDEE9-12A6-4011-A532-8071D6086B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63"/>
            <a:ext cx="12188952" cy="6858000"/>
          </a:xfrm>
          <a:prstGeom prst="rect">
            <a:avLst/>
          </a:prstGeom>
          <a:solidFill>
            <a:schemeClr val="bg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Oval 32">
            <a:extLst>
              <a:ext uri="{FF2B5EF4-FFF2-40B4-BE49-F238E27FC236}">
                <a16:creationId xmlns:a16="http://schemas.microsoft.com/office/drawing/2014/main" id="{57C37CE9-19CE-49DF-A887-2214EBB1F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743200" y="0"/>
            <a:ext cx="6857999" cy="6857998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Oval 34">
            <a:extLst>
              <a:ext uri="{FF2B5EF4-FFF2-40B4-BE49-F238E27FC236}">
                <a16:creationId xmlns:a16="http://schemas.microsoft.com/office/drawing/2014/main" id="{7EF84E8E-7E93-4DEE-BCFB-2AE29098B5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73990" y="1194074"/>
            <a:ext cx="5589934" cy="5737916"/>
          </a:xfrm>
          <a:prstGeom prst="ellipse">
            <a:avLst/>
          </a:prstGeom>
          <a:gradFill>
            <a:gsLst>
              <a:gs pos="0">
                <a:schemeClr val="accent1">
                  <a:alpha val="40000"/>
                </a:schemeClr>
              </a:gs>
              <a:gs pos="100000">
                <a:schemeClr val="accent5">
                  <a:alpha val="20000"/>
                </a:schemeClr>
              </a:gs>
            </a:gsLst>
            <a:lin ang="2700000" scaled="1"/>
          </a:gradFill>
          <a:ln>
            <a:noFill/>
          </a:ln>
          <a:effectLst>
            <a:softEdge rad="952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EC47DD5-38F2-2BA1-02BA-C6EC28E209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0033" y="445773"/>
            <a:ext cx="5931001" cy="514416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 dirty="0" err="1">
                <a:solidFill>
                  <a:srgbClr val="FFFFFF"/>
                </a:solidFill>
              </a:rPr>
              <a:t>Miksi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uni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ei</a:t>
            </a:r>
            <a:r>
              <a:rPr lang="en-US" sz="4400" dirty="0">
                <a:solidFill>
                  <a:srgbClr val="FFFFFF"/>
                </a:solidFill>
              </a:rPr>
              <a:t> tule </a:t>
            </a:r>
            <a:r>
              <a:rPr lang="en-US" sz="4400" dirty="0" err="1">
                <a:solidFill>
                  <a:srgbClr val="FFFFFF"/>
                </a:solidFill>
              </a:rPr>
              <a:t>vaikka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väsyttää</a:t>
            </a:r>
            <a:r>
              <a:rPr lang="en-US" sz="4400" dirty="0">
                <a:solidFill>
                  <a:srgbClr val="FFFFFF"/>
                </a:solidFill>
              </a:rPr>
              <a:t>?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9046502B-E9B6-4225-B8EE-BC5D644686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439622" y="194269"/>
            <a:ext cx="5760743" cy="5737917"/>
          </a:xfrm>
          <a:prstGeom prst="ellipse">
            <a:avLst/>
          </a:prstGeo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5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1003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F8936DF-EE0F-6F20-C427-89455AF0B9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60267" y="1166551"/>
            <a:ext cx="5019675" cy="51435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228600" algn="l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FFFFFF"/>
                </a:solidFill>
              </a:rPr>
              <a:t>Uni </a:t>
            </a:r>
            <a:r>
              <a:rPr lang="en-US" sz="2800" dirty="0" err="1">
                <a:solidFill>
                  <a:srgbClr val="FFFFFF"/>
                </a:solidFill>
              </a:rPr>
              <a:t>ei</a:t>
            </a:r>
            <a:r>
              <a:rPr lang="en-US" sz="2800" dirty="0">
                <a:solidFill>
                  <a:srgbClr val="FFFFFF"/>
                </a:solidFill>
              </a:rPr>
              <a:t> ole </a:t>
            </a:r>
            <a:r>
              <a:rPr lang="en-US" sz="2800" dirty="0" err="1">
                <a:solidFill>
                  <a:srgbClr val="FFFFFF"/>
                </a:solidFill>
              </a:rPr>
              <a:t>tahdonvoiman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  <a:r>
              <a:rPr lang="en-US" sz="2800" dirty="0" err="1">
                <a:solidFill>
                  <a:srgbClr val="FFFFFF"/>
                </a:solidFill>
              </a:rPr>
              <a:t>asia</a:t>
            </a:r>
            <a:endParaRPr lang="en-US" sz="2800" dirty="0">
              <a:solidFill>
                <a:srgbClr val="FFFFFF"/>
              </a:solidFill>
            </a:endParaRPr>
          </a:p>
          <a:p>
            <a:pPr marL="342900" indent="-228600" algn="l">
              <a:buFont typeface="Wingdings" panose="05000000000000000000" pitchFamily="2" charset="2"/>
              <a:buChar char="§"/>
            </a:pPr>
            <a:r>
              <a:rPr lang="en-US" sz="2800" dirty="0" err="1">
                <a:solidFill>
                  <a:srgbClr val="FFFFFF"/>
                </a:solidFill>
              </a:rPr>
              <a:t>Ylivireä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  <a:r>
              <a:rPr lang="en-US" sz="2800" dirty="0" err="1">
                <a:solidFill>
                  <a:srgbClr val="FFFFFF"/>
                </a:solidFill>
              </a:rPr>
              <a:t>hermosto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  <a:r>
              <a:rPr lang="en-US" sz="2800" dirty="0" err="1">
                <a:solidFill>
                  <a:srgbClr val="FFFFFF"/>
                </a:solidFill>
              </a:rPr>
              <a:t>pitää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  <a:r>
              <a:rPr lang="en-US" sz="2800" dirty="0" err="1">
                <a:solidFill>
                  <a:srgbClr val="FFFFFF"/>
                </a:solidFill>
              </a:rPr>
              <a:t>kehon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  <a:r>
              <a:rPr lang="en-US" sz="2800" dirty="0" err="1">
                <a:solidFill>
                  <a:srgbClr val="FFFFFF"/>
                </a:solidFill>
              </a:rPr>
              <a:t>valppaana</a:t>
            </a:r>
            <a:endParaRPr lang="en-US" sz="2800" dirty="0">
              <a:solidFill>
                <a:srgbClr val="FFFFFF"/>
              </a:solidFill>
            </a:endParaRPr>
          </a:p>
          <a:p>
            <a:pPr marL="342900" indent="-228600" algn="l">
              <a:buFont typeface="Wingdings" panose="05000000000000000000" pitchFamily="2" charset="2"/>
              <a:buChar char="§"/>
            </a:pPr>
            <a:r>
              <a:rPr lang="en-US" sz="2800" dirty="0" err="1">
                <a:solidFill>
                  <a:srgbClr val="FFFFFF"/>
                </a:solidFill>
              </a:rPr>
              <a:t>Stressi</a:t>
            </a:r>
            <a:r>
              <a:rPr lang="en-US" sz="2800" dirty="0">
                <a:solidFill>
                  <a:srgbClr val="FFFFFF"/>
                </a:solidFill>
              </a:rPr>
              <a:t> ja </a:t>
            </a:r>
            <a:r>
              <a:rPr lang="en-US" sz="2800" dirty="0" err="1">
                <a:solidFill>
                  <a:srgbClr val="FFFFFF"/>
                </a:solidFill>
              </a:rPr>
              <a:t>kiire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  <a:r>
              <a:rPr lang="en-US" sz="2800" dirty="0" err="1">
                <a:solidFill>
                  <a:srgbClr val="FFFFFF"/>
                </a:solidFill>
              </a:rPr>
              <a:t>viestivät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  <a:r>
              <a:rPr lang="en-US" sz="2800" dirty="0" err="1">
                <a:solidFill>
                  <a:srgbClr val="FFFFFF"/>
                </a:solidFill>
              </a:rPr>
              <a:t>keholle</a:t>
            </a:r>
            <a:r>
              <a:rPr lang="en-US" sz="2800" dirty="0">
                <a:solidFill>
                  <a:srgbClr val="FFFFFF"/>
                </a:solidFill>
              </a:rPr>
              <a:t> “</a:t>
            </a:r>
            <a:r>
              <a:rPr lang="en-US" sz="2800" dirty="0" err="1">
                <a:solidFill>
                  <a:srgbClr val="FFFFFF"/>
                </a:solidFill>
              </a:rPr>
              <a:t>Pidä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  <a:r>
              <a:rPr lang="en-US" sz="2800" dirty="0" err="1">
                <a:solidFill>
                  <a:srgbClr val="FFFFFF"/>
                </a:solidFill>
              </a:rPr>
              <a:t>silmät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  <a:r>
              <a:rPr lang="en-US" sz="2800" dirty="0" err="1">
                <a:solidFill>
                  <a:srgbClr val="FFFFFF"/>
                </a:solidFill>
              </a:rPr>
              <a:t>auki</a:t>
            </a:r>
            <a:r>
              <a:rPr lang="en-US" sz="2800" dirty="0">
                <a:solidFill>
                  <a:srgbClr val="FFFFFF"/>
                </a:solidFill>
              </a:rPr>
              <a:t>”</a:t>
            </a:r>
          </a:p>
          <a:p>
            <a:pPr marL="342900" indent="-228600" algn="l">
              <a:buFont typeface="Wingdings" panose="05000000000000000000" pitchFamily="2" charset="2"/>
              <a:buChar char="§"/>
            </a:pPr>
            <a:r>
              <a:rPr lang="en-US" sz="2800" dirty="0" err="1">
                <a:solidFill>
                  <a:srgbClr val="FFFFFF"/>
                </a:solidFill>
              </a:rPr>
              <a:t>Unen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  <a:r>
              <a:rPr lang="en-US" sz="2800" dirty="0" err="1">
                <a:solidFill>
                  <a:srgbClr val="FFFFFF"/>
                </a:solidFill>
              </a:rPr>
              <a:t>edellytys</a:t>
            </a:r>
            <a:r>
              <a:rPr lang="en-US" sz="2800" dirty="0">
                <a:solidFill>
                  <a:srgbClr val="FFFFFF"/>
                </a:solidFill>
              </a:rPr>
              <a:t>: </a:t>
            </a:r>
            <a:r>
              <a:rPr lang="en-US" sz="2800" b="1" dirty="0" err="1">
                <a:solidFill>
                  <a:srgbClr val="FFFFFF"/>
                </a:solidFill>
              </a:rPr>
              <a:t>Turvantunne</a:t>
            </a:r>
            <a:r>
              <a:rPr lang="en-US" sz="2800" b="1" dirty="0">
                <a:solidFill>
                  <a:srgbClr val="FFFFFF"/>
                </a:solidFill>
              </a:rPr>
              <a:t> </a:t>
            </a:r>
            <a:r>
              <a:rPr lang="en-US" sz="2800" b="1" dirty="0" err="1">
                <a:solidFill>
                  <a:srgbClr val="FFFFFF"/>
                </a:solidFill>
              </a:rPr>
              <a:t>kehossa</a:t>
            </a:r>
            <a:endParaRPr lang="en-US" sz="28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159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Frame 66">
            <a:extLst>
              <a:ext uri="{FF2B5EF4-FFF2-40B4-BE49-F238E27FC236}">
                <a16:creationId xmlns:a16="http://schemas.microsoft.com/office/drawing/2014/main" id="{DD7EAFE6-2BB9-41FB-9CF4-588CFC708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9" name="Rectangle 68">
            <a:extLst>
              <a:ext uri="{FF2B5EF4-FFF2-40B4-BE49-F238E27FC236}">
                <a16:creationId xmlns:a16="http://schemas.microsoft.com/office/drawing/2014/main" id="{32768DCD-B824-413A-B330-8D57ADB37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96E45848-BEDA-4F24-9C4E-DA21209582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664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60000"/>
                </a:schemeClr>
              </a:gs>
              <a:gs pos="100000">
                <a:schemeClr val="accent1">
                  <a:alpha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B2BB8117-A903-442C-9223-A4FEB85C32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63"/>
            <a:ext cx="12188952" cy="6858000"/>
          </a:xfrm>
          <a:prstGeom prst="rect">
            <a:avLst/>
          </a:prstGeom>
          <a:solidFill>
            <a:schemeClr val="bg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C59300B8-3117-43F8-9F8E-68DB9F002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743200" y="0"/>
            <a:ext cx="6857999" cy="6857998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1AFAE680-42C1-4104-B74F-B0A8F1FB2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73990" y="1194074"/>
            <a:ext cx="5589934" cy="5737916"/>
          </a:xfrm>
          <a:prstGeom prst="ellipse">
            <a:avLst/>
          </a:prstGeom>
          <a:gradFill>
            <a:gsLst>
              <a:gs pos="0">
                <a:schemeClr val="accent1">
                  <a:alpha val="40000"/>
                </a:schemeClr>
              </a:gs>
              <a:gs pos="100000">
                <a:schemeClr val="accent5">
                  <a:alpha val="20000"/>
                </a:schemeClr>
              </a:gs>
            </a:gsLst>
            <a:lin ang="2700000" scaled="1"/>
          </a:gradFill>
          <a:ln>
            <a:noFill/>
          </a:ln>
          <a:effectLst>
            <a:softEdge rad="952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828A8BA9-B3FE-4C96-A0A1-72A0D2C855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439622" y="194269"/>
            <a:ext cx="5760743" cy="5737917"/>
          </a:xfrm>
          <a:prstGeom prst="ellipse">
            <a:avLst/>
          </a:prstGeo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5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1003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16272B6F-135F-45E6-8F46-83B32059F2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3670" y="494950"/>
            <a:ext cx="5231130" cy="5871589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1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Frame 82">
            <a:extLst>
              <a:ext uri="{FF2B5EF4-FFF2-40B4-BE49-F238E27FC236}">
                <a16:creationId xmlns:a16="http://schemas.microsoft.com/office/drawing/2014/main" id="{19F9CD66-32FC-448F-B4C5-67D17508A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8B0E12D-A05E-E4C2-B748-B5F1F5A6DF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4351" y="75868"/>
            <a:ext cx="5428375" cy="207645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4400" dirty="0" err="1">
                <a:solidFill>
                  <a:srgbClr val="FFFFFF"/>
                </a:solidFill>
              </a:rPr>
              <a:t>Kiire</a:t>
            </a:r>
            <a:r>
              <a:rPr lang="en-US" sz="4400" dirty="0">
                <a:solidFill>
                  <a:srgbClr val="FFFFFF"/>
                </a:solidFill>
              </a:rPr>
              <a:t> ja </a:t>
            </a:r>
            <a:r>
              <a:rPr lang="en-US" sz="4400" dirty="0" err="1">
                <a:solidFill>
                  <a:srgbClr val="FFFFFF"/>
                </a:solidFill>
              </a:rPr>
              <a:t>hermosto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9F97F72-BA98-2F16-B01F-CACE4B8643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0871" y="2699262"/>
            <a:ext cx="5428375" cy="2986087"/>
          </a:xfrm>
        </p:spPr>
        <p:txBody>
          <a:bodyPr vert="horz" lIns="91440" tIns="45720" rIns="91440" bIns="45720" rtlCol="0">
            <a:noAutofit/>
          </a:bodyPr>
          <a:lstStyle/>
          <a:p>
            <a:pPr indent="-2286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rgbClr val="FFFFFF"/>
                </a:solidFill>
              </a:rPr>
              <a:t>Jatkuva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tekeminen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aktivoi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sympaattista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hermostoa</a:t>
            </a:r>
            <a:endParaRPr lang="en-US" dirty="0">
              <a:solidFill>
                <a:srgbClr val="FFFFFF"/>
              </a:solidFill>
            </a:endParaRPr>
          </a:p>
          <a:p>
            <a:pPr indent="-2286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rgbClr val="FFFFFF"/>
                </a:solidFill>
              </a:rPr>
              <a:t>Keho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valmistautuu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selviytymään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ei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lepäämään</a:t>
            </a:r>
            <a:endParaRPr lang="en-US" dirty="0">
              <a:solidFill>
                <a:srgbClr val="FFFFFF"/>
              </a:solidFill>
            </a:endParaRPr>
          </a:p>
          <a:p>
            <a:pPr indent="-2286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FF"/>
                </a:solidFill>
              </a:rPr>
              <a:t>”</a:t>
            </a:r>
            <a:r>
              <a:rPr lang="en-US" dirty="0" err="1">
                <a:solidFill>
                  <a:srgbClr val="FFFFFF"/>
                </a:solidFill>
              </a:rPr>
              <a:t>Kiire</a:t>
            </a:r>
            <a:r>
              <a:rPr lang="en-US" dirty="0">
                <a:solidFill>
                  <a:srgbClr val="FFFFFF"/>
                </a:solidFill>
              </a:rPr>
              <a:t>” </a:t>
            </a:r>
            <a:r>
              <a:rPr lang="en-US" dirty="0" err="1">
                <a:solidFill>
                  <a:srgbClr val="FFFFFF"/>
                </a:solidFill>
              </a:rPr>
              <a:t>tulkitaan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uhaksi</a:t>
            </a:r>
            <a:r>
              <a:rPr lang="en-US" dirty="0">
                <a:solidFill>
                  <a:srgbClr val="FFFFFF"/>
                </a:solidFill>
              </a:rPr>
              <a:t>, </a:t>
            </a:r>
            <a:r>
              <a:rPr lang="en-US" dirty="0" err="1">
                <a:solidFill>
                  <a:srgbClr val="FFFFFF"/>
                </a:solidFill>
              </a:rPr>
              <a:t>vaikka</a:t>
            </a:r>
            <a:r>
              <a:rPr lang="en-US" dirty="0">
                <a:solidFill>
                  <a:srgbClr val="FFFFFF"/>
                </a:solidFill>
              </a:rPr>
              <a:t> se </a:t>
            </a:r>
            <a:r>
              <a:rPr lang="en-US" dirty="0" err="1">
                <a:solidFill>
                  <a:srgbClr val="FFFFFF"/>
                </a:solidFill>
              </a:rPr>
              <a:t>olisi</a:t>
            </a:r>
            <a:r>
              <a:rPr lang="en-US" dirty="0">
                <a:solidFill>
                  <a:srgbClr val="FFFFFF"/>
                </a:solidFill>
              </a:rPr>
              <a:t> vain </a:t>
            </a:r>
            <a:r>
              <a:rPr lang="en-US" dirty="0" err="1">
                <a:solidFill>
                  <a:srgbClr val="FFFFFF"/>
                </a:solidFill>
              </a:rPr>
              <a:t>kalenterissa</a:t>
            </a:r>
            <a:endParaRPr lang="en-US" dirty="0">
              <a:solidFill>
                <a:srgbClr val="FFFFFF"/>
              </a:solidFill>
            </a:endParaRPr>
          </a:p>
          <a:p>
            <a:pPr indent="-2286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rgbClr val="FFFFFF"/>
                </a:solidFill>
              </a:rPr>
              <a:t>Illalla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hermosto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ei</a:t>
            </a:r>
            <a:r>
              <a:rPr lang="en-US" dirty="0">
                <a:solidFill>
                  <a:srgbClr val="FFFFFF"/>
                </a:solidFill>
              </a:rPr>
              <a:t> ole </a:t>
            </a:r>
            <a:r>
              <a:rPr lang="en-US" dirty="0" err="1">
                <a:solidFill>
                  <a:srgbClr val="FFFFFF"/>
                </a:solidFill>
              </a:rPr>
              <a:t>valmis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uneen</a:t>
            </a:r>
            <a:r>
              <a:rPr lang="en-US" dirty="0">
                <a:solidFill>
                  <a:srgbClr val="FFFFFF"/>
                </a:solidFill>
              </a:rPr>
              <a:t>, </a:t>
            </a:r>
            <a:r>
              <a:rPr lang="en-US" dirty="0" err="1">
                <a:solidFill>
                  <a:srgbClr val="FFFFFF"/>
                </a:solidFill>
              </a:rPr>
              <a:t>ilman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laskeutumista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29" name="Picture 17" descr="Sekainen sänky comforter ja tyynyt">
            <a:extLst>
              <a:ext uri="{FF2B5EF4-FFF2-40B4-BE49-F238E27FC236}">
                <a16:creationId xmlns:a16="http://schemas.microsoft.com/office/drawing/2014/main" id="{4DA11DD5-0056-3770-2DC2-FBD1BDBA99C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rcRect l="16678" r="24540" b="2"/>
          <a:stretch>
            <a:fillRect/>
          </a:stretch>
        </p:blipFill>
        <p:spPr>
          <a:xfrm>
            <a:off x="6503670" y="494950"/>
            <a:ext cx="5190186" cy="5871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107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>
            <a:extLst>
              <a:ext uri="{FF2B5EF4-FFF2-40B4-BE49-F238E27FC236}">
                <a16:creationId xmlns:a16="http://schemas.microsoft.com/office/drawing/2014/main" id="{DD7EAFE6-2BB9-41FB-9CF4-588CFC708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2768DCD-B824-413A-B330-8D57ADB37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6E45848-BEDA-4F24-9C4E-DA21209582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664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60000"/>
                </a:schemeClr>
              </a:gs>
              <a:gs pos="100000">
                <a:schemeClr val="accent1">
                  <a:alpha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2BB8117-A903-442C-9223-A4FEB85C32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63"/>
            <a:ext cx="12188952" cy="6858000"/>
          </a:xfrm>
          <a:prstGeom prst="rect">
            <a:avLst/>
          </a:prstGeom>
          <a:solidFill>
            <a:schemeClr val="bg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59300B8-3117-43F8-9F8E-68DB9F002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743200" y="0"/>
            <a:ext cx="6857999" cy="6857998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AFAE680-42C1-4104-B74F-B0A8F1FB2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73990" y="1194074"/>
            <a:ext cx="5589934" cy="5737916"/>
          </a:xfrm>
          <a:prstGeom prst="ellipse">
            <a:avLst/>
          </a:prstGeom>
          <a:gradFill>
            <a:gsLst>
              <a:gs pos="0">
                <a:schemeClr val="accent1">
                  <a:alpha val="40000"/>
                </a:schemeClr>
              </a:gs>
              <a:gs pos="100000">
                <a:schemeClr val="accent5">
                  <a:alpha val="20000"/>
                </a:schemeClr>
              </a:gs>
            </a:gsLst>
            <a:lin ang="2700000" scaled="1"/>
          </a:gradFill>
          <a:ln>
            <a:noFill/>
          </a:ln>
          <a:effectLst>
            <a:softEdge rad="952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Oval 19">
            <a:extLst>
              <a:ext uri="{FF2B5EF4-FFF2-40B4-BE49-F238E27FC236}">
                <a16:creationId xmlns:a16="http://schemas.microsoft.com/office/drawing/2014/main" id="{828A8BA9-B3FE-4C96-A0A1-72A0D2C855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439622" y="194269"/>
            <a:ext cx="5760743" cy="5737917"/>
          </a:xfrm>
          <a:prstGeom prst="ellipse">
            <a:avLst/>
          </a:prstGeo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5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1003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404AB01-AAED-7D22-1632-45DF7371C5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5417" y="713856"/>
            <a:ext cx="10862700" cy="116402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4400" dirty="0" err="1">
                <a:solidFill>
                  <a:srgbClr val="FFFFFF"/>
                </a:solidFill>
              </a:rPr>
              <a:t>Purku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ennen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rauhoittumista</a:t>
            </a:r>
            <a:br>
              <a:rPr lang="en-US" sz="4400" dirty="0">
                <a:solidFill>
                  <a:srgbClr val="FFFFFF"/>
                </a:solidFill>
              </a:rPr>
            </a:br>
            <a:endParaRPr lang="en-US" sz="3200" dirty="0">
              <a:solidFill>
                <a:srgbClr val="FFFFFF"/>
              </a:solidFill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2D68822-B8B9-3018-D176-D8B87ED7A2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24275" y="2829401"/>
            <a:ext cx="8467725" cy="2986087"/>
          </a:xfrm>
        </p:spPr>
        <p:txBody>
          <a:bodyPr vert="horz" lIns="91440" tIns="45720" rIns="91440" bIns="45720" rtlCol="0">
            <a:noAutofit/>
          </a:bodyPr>
          <a:lstStyle/>
          <a:p>
            <a:pPr indent="-228600" algn="l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FF"/>
                </a:solidFill>
              </a:rPr>
              <a:t>5 </a:t>
            </a:r>
            <a:r>
              <a:rPr lang="en-US" dirty="0" err="1">
                <a:solidFill>
                  <a:srgbClr val="FFFFFF"/>
                </a:solidFill>
              </a:rPr>
              <a:t>minuutin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harjoituksia</a:t>
            </a:r>
            <a:r>
              <a:rPr lang="en-US" dirty="0">
                <a:solidFill>
                  <a:srgbClr val="FFFFFF"/>
                </a:solidFill>
              </a:rPr>
              <a:t>:</a:t>
            </a:r>
          </a:p>
          <a:p>
            <a:pPr indent="-228600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rgbClr val="FFFFFF"/>
                </a:solidFill>
              </a:rPr>
              <a:t>Ravistelu</a:t>
            </a:r>
            <a:endParaRPr lang="en-US" dirty="0">
              <a:solidFill>
                <a:srgbClr val="FFFFFF"/>
              </a:solidFill>
            </a:endParaRPr>
          </a:p>
          <a:p>
            <a:pPr indent="-228600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rgbClr val="FFFFFF"/>
                </a:solidFill>
              </a:rPr>
              <a:t>Lempeä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tanssi</a:t>
            </a:r>
            <a:endParaRPr lang="en-US" dirty="0">
              <a:solidFill>
                <a:srgbClr val="FFFFFF"/>
              </a:solidFill>
            </a:endParaRPr>
          </a:p>
          <a:p>
            <a:pPr indent="-228600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rgbClr val="FFFFFF"/>
                </a:solidFill>
              </a:rPr>
              <a:t>Keinuvat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venytykset</a:t>
            </a:r>
            <a:endParaRPr lang="en-US" dirty="0">
              <a:solidFill>
                <a:srgbClr val="FFFFFF"/>
              </a:solidFill>
            </a:endParaRPr>
          </a:p>
          <a:p>
            <a:pPr indent="-228600" algn="l">
              <a:buFont typeface="Wingdings" panose="05000000000000000000" pitchFamily="2" charset="2"/>
              <a:buChar char="§"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6D1A5953-CA33-8A69-7B25-DBDC361E998B}"/>
              </a:ext>
            </a:extLst>
          </p:cNvPr>
          <p:cNvSpPr txBox="1"/>
          <p:nvPr/>
        </p:nvSpPr>
        <p:spPr>
          <a:xfrm flipH="1">
            <a:off x="1780016" y="1859739"/>
            <a:ext cx="87843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FFFF"/>
                </a:solidFill>
              </a:rPr>
              <a:t>Ennen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  <a:r>
              <a:rPr lang="en-US" sz="2800" dirty="0" err="1">
                <a:solidFill>
                  <a:srgbClr val="FFFFFF"/>
                </a:solidFill>
              </a:rPr>
              <a:t>unta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  <a:r>
              <a:rPr lang="en-US" sz="2800" dirty="0" err="1">
                <a:solidFill>
                  <a:srgbClr val="FFFFFF"/>
                </a:solidFill>
              </a:rPr>
              <a:t>keho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  <a:r>
              <a:rPr lang="en-US" sz="2800" dirty="0" err="1">
                <a:solidFill>
                  <a:srgbClr val="FFFFFF"/>
                </a:solidFill>
              </a:rPr>
              <a:t>tarvitsee</a:t>
            </a:r>
            <a:r>
              <a:rPr lang="en-US" sz="2800" dirty="0">
                <a:solidFill>
                  <a:srgbClr val="FFFFFF"/>
                </a:solidFill>
              </a:rPr>
              <a:t> ”</a:t>
            </a:r>
            <a:r>
              <a:rPr lang="en-US" sz="2800" dirty="0" err="1">
                <a:solidFill>
                  <a:srgbClr val="FFFFFF"/>
                </a:solidFill>
              </a:rPr>
              <a:t>ylivireyden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  <a:r>
              <a:rPr lang="en-US" sz="2800" dirty="0" err="1">
                <a:solidFill>
                  <a:srgbClr val="FFFFFF"/>
                </a:solidFill>
              </a:rPr>
              <a:t>purkamisen</a:t>
            </a:r>
            <a:r>
              <a:rPr lang="en-US" sz="2800" dirty="0">
                <a:solidFill>
                  <a:srgbClr val="FFFFFF"/>
                </a:solidFill>
              </a:rPr>
              <a:t>”</a:t>
            </a:r>
            <a:endParaRPr lang="fi-FI" sz="2800" dirty="0"/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2D9AAB45-3FF0-33A3-06AE-C2F81BF24AF0}"/>
              </a:ext>
            </a:extLst>
          </p:cNvPr>
          <p:cNvSpPr txBox="1"/>
          <p:nvPr/>
        </p:nvSpPr>
        <p:spPr>
          <a:xfrm>
            <a:off x="1575080" y="5579574"/>
            <a:ext cx="121889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FF"/>
                </a:solidFill>
              </a:rPr>
              <a:t>		</a:t>
            </a:r>
          </a:p>
          <a:p>
            <a:r>
              <a:rPr lang="en-US" sz="2000" dirty="0">
                <a:solidFill>
                  <a:srgbClr val="FFFFFF"/>
                </a:solidFill>
              </a:rPr>
              <a:t>Kun </a:t>
            </a:r>
            <a:r>
              <a:rPr lang="en-US" sz="2000" dirty="0" err="1">
                <a:solidFill>
                  <a:srgbClr val="FFFFFF"/>
                </a:solidFill>
              </a:rPr>
              <a:t>jännitys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saa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poistua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liikkeen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kautta</a:t>
            </a:r>
            <a:r>
              <a:rPr lang="en-US" sz="2000" dirty="0">
                <a:solidFill>
                  <a:srgbClr val="FFFFFF"/>
                </a:solidFill>
              </a:rPr>
              <a:t>, </a:t>
            </a:r>
            <a:r>
              <a:rPr lang="en-US" sz="2000" dirty="0" err="1">
                <a:solidFill>
                  <a:srgbClr val="FFFFFF"/>
                </a:solidFill>
              </a:rPr>
              <a:t>keho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voi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vähitellen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siirtyä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kohti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turvavirettä</a:t>
            </a:r>
            <a:r>
              <a:rPr lang="en-US" sz="2000" dirty="0">
                <a:solidFill>
                  <a:srgbClr val="FFFFFF"/>
                </a:solidFill>
              </a:rPr>
              <a:t>,</a:t>
            </a:r>
          </a:p>
          <a:p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joka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tekee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unesta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mahdollisen</a:t>
            </a:r>
            <a:endParaRPr lang="fi-FI" sz="2000" dirty="0"/>
          </a:p>
        </p:txBody>
      </p:sp>
      <p:sp>
        <p:nvSpPr>
          <p:cNvPr id="31" name="Tekstiruutu 30">
            <a:extLst>
              <a:ext uri="{FF2B5EF4-FFF2-40B4-BE49-F238E27FC236}">
                <a16:creationId xmlns:a16="http://schemas.microsoft.com/office/drawing/2014/main" id="{7DEC1DFA-6747-A668-8778-E0F141DAEEE0}"/>
              </a:ext>
            </a:extLst>
          </p:cNvPr>
          <p:cNvSpPr txBox="1"/>
          <p:nvPr/>
        </p:nvSpPr>
        <p:spPr>
          <a:xfrm>
            <a:off x="2425417" y="5149487"/>
            <a:ext cx="788735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FFFFFF"/>
                </a:solidFill>
              </a:rPr>
              <a:t>Liike</a:t>
            </a:r>
            <a:r>
              <a:rPr lang="en-US" sz="2400" dirty="0">
                <a:solidFill>
                  <a:srgbClr val="FFFFFF"/>
                </a:solidFill>
              </a:rPr>
              <a:t> </a:t>
            </a:r>
            <a:r>
              <a:rPr lang="en-US" sz="2400" dirty="0" err="1">
                <a:solidFill>
                  <a:srgbClr val="FFFFFF"/>
                </a:solidFill>
              </a:rPr>
              <a:t>kertoo</a:t>
            </a:r>
            <a:r>
              <a:rPr lang="en-US" sz="2400" dirty="0">
                <a:solidFill>
                  <a:srgbClr val="FFFFFF"/>
                </a:solidFill>
              </a:rPr>
              <a:t> </a:t>
            </a:r>
            <a:r>
              <a:rPr lang="en-US" sz="2400" dirty="0" err="1">
                <a:solidFill>
                  <a:srgbClr val="FFFFFF"/>
                </a:solidFill>
              </a:rPr>
              <a:t>hermostolle</a:t>
            </a:r>
            <a:r>
              <a:rPr lang="en-US" sz="2400" dirty="0">
                <a:solidFill>
                  <a:srgbClr val="FFFFFF"/>
                </a:solidFill>
              </a:rPr>
              <a:t> ”</a:t>
            </a:r>
            <a:r>
              <a:rPr lang="en-US" sz="2400" dirty="0" err="1">
                <a:solidFill>
                  <a:srgbClr val="FFFFFF"/>
                </a:solidFill>
              </a:rPr>
              <a:t>Vaara</a:t>
            </a:r>
            <a:r>
              <a:rPr lang="en-US" sz="2400" dirty="0">
                <a:solidFill>
                  <a:srgbClr val="FFFFFF"/>
                </a:solidFill>
              </a:rPr>
              <a:t> on </a:t>
            </a:r>
            <a:r>
              <a:rPr lang="en-US" sz="2400" dirty="0" err="1">
                <a:solidFill>
                  <a:srgbClr val="FFFFFF"/>
                </a:solidFill>
              </a:rPr>
              <a:t>ohi</a:t>
            </a:r>
            <a:r>
              <a:rPr lang="en-US" sz="2400" dirty="0">
                <a:solidFill>
                  <a:srgbClr val="FFFFFF"/>
                </a:solidFill>
              </a:rPr>
              <a:t>, </a:t>
            </a:r>
            <a:r>
              <a:rPr lang="en-US" sz="2400" dirty="0" err="1">
                <a:solidFill>
                  <a:srgbClr val="FFFFFF"/>
                </a:solidFill>
              </a:rPr>
              <a:t>voit</a:t>
            </a:r>
            <a:r>
              <a:rPr lang="en-US" sz="2400" dirty="0">
                <a:solidFill>
                  <a:srgbClr val="FFFFFF"/>
                </a:solidFill>
              </a:rPr>
              <a:t> </a:t>
            </a:r>
            <a:r>
              <a:rPr lang="en-US" sz="2400" dirty="0" err="1">
                <a:solidFill>
                  <a:srgbClr val="FFFFFF"/>
                </a:solidFill>
              </a:rPr>
              <a:t>päästää</a:t>
            </a:r>
            <a:r>
              <a:rPr lang="en-US" sz="2400" dirty="0">
                <a:solidFill>
                  <a:srgbClr val="FFFFFF"/>
                </a:solidFill>
              </a:rPr>
              <a:t> </a:t>
            </a:r>
            <a:r>
              <a:rPr lang="en-US" sz="2400" dirty="0" err="1">
                <a:solidFill>
                  <a:srgbClr val="FFFFFF"/>
                </a:solidFill>
              </a:rPr>
              <a:t>irti</a:t>
            </a:r>
            <a:r>
              <a:rPr lang="en-US" sz="2400" dirty="0">
                <a:solidFill>
                  <a:srgbClr val="FFFFFF"/>
                </a:solidFill>
              </a:rPr>
              <a:t>”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8042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C37C960-91F5-4F61-B2CD-8A0379207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9524929-325F-4CC4-89F2-74EDDDC6B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664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60000"/>
                </a:schemeClr>
              </a:gs>
              <a:gs pos="100000">
                <a:schemeClr val="accent1">
                  <a:alpha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01A3C5-DDEA-4FB8-B9F0-A1D2A061C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63"/>
            <a:ext cx="12188952" cy="6858000"/>
          </a:xfrm>
          <a:prstGeom prst="rect">
            <a:avLst/>
          </a:prstGeom>
          <a:solidFill>
            <a:schemeClr val="bg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51FC7BE-4DC6-4061-98EB-C48DCFFF6F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743200" y="0"/>
            <a:ext cx="6857999" cy="6857998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20000"/>
                </a:schemeClr>
              </a:gs>
              <a:gs pos="100000">
                <a:schemeClr val="accent1">
                  <a:alpha val="20000"/>
                </a:schemeClr>
              </a:gs>
            </a:gsLst>
            <a:lin ang="2700000" scaled="1"/>
          </a:gradFill>
          <a:ln>
            <a:noFill/>
          </a:ln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3D4CA8B8-30A6-49D9-99C0-3ADAF9741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7656" y="1297020"/>
            <a:ext cx="5589934" cy="5737916"/>
          </a:xfrm>
          <a:prstGeom prst="ellipse">
            <a:avLst/>
          </a:prstGeom>
          <a:gradFill>
            <a:gsLst>
              <a:gs pos="0">
                <a:schemeClr val="accent1">
                  <a:alpha val="30000"/>
                </a:schemeClr>
              </a:gs>
              <a:gs pos="100000">
                <a:schemeClr val="accent5">
                  <a:alpha val="20000"/>
                </a:schemeClr>
              </a:gs>
            </a:gsLst>
            <a:lin ang="2700000" scaled="1"/>
          </a:gradFill>
          <a:ln>
            <a:noFill/>
          </a:ln>
          <a:effectLst>
            <a:softEdge rad="952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22809AF-EB43-4FA3-93FF-87D535C718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439622" y="194269"/>
            <a:ext cx="5760743" cy="5737917"/>
          </a:xfrm>
          <a:prstGeom prst="ellipse">
            <a:avLst/>
          </a:prstGeo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5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1003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ame 19">
            <a:extLst>
              <a:ext uri="{FF2B5EF4-FFF2-40B4-BE49-F238E27FC236}">
                <a16:creationId xmlns:a16="http://schemas.microsoft.com/office/drawing/2014/main" id="{61478748-3624-4238-BC0F-73EE151C52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F1D511-DDB4-1281-1311-FABC20B669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287000" cy="2387600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Hengitys on hermoston kieli</a:t>
            </a:r>
            <a:br>
              <a:rPr lang="fi-FI">
                <a:solidFill>
                  <a:srgbClr val="FFFFFF"/>
                </a:solidFill>
              </a:rPr>
            </a:br>
            <a:endParaRPr lang="fi-FI">
              <a:solidFill>
                <a:srgbClr val="FFFFFF"/>
              </a:solidFill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83DFE1B-2EF7-3B29-AE98-CD86D5A820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3428336"/>
            <a:ext cx="10287000" cy="2160639"/>
          </a:xfrm>
        </p:spPr>
        <p:txBody>
          <a:bodyPr>
            <a:normAutofit fontScale="92500" lnSpcReduction="10000"/>
          </a:bodyPr>
          <a:lstStyle/>
          <a:p>
            <a:r>
              <a:rPr lang="fi-FI" sz="2200" dirty="0">
                <a:solidFill>
                  <a:srgbClr val="FFFFFF"/>
                </a:solidFill>
              </a:rPr>
              <a:t>Pidentynyt uloshengitys aktivoi lepohermostoa</a:t>
            </a:r>
          </a:p>
          <a:p>
            <a:endParaRPr lang="fi-FI" sz="2200" dirty="0">
              <a:solidFill>
                <a:srgbClr val="FFFFFF"/>
              </a:solidFill>
            </a:endParaRPr>
          </a:p>
          <a:p>
            <a:r>
              <a:rPr lang="fi-FI" sz="2200" dirty="0">
                <a:solidFill>
                  <a:srgbClr val="FFFFFF"/>
                </a:solidFill>
              </a:rPr>
              <a:t>Sisään 4 sekuntia, ulos 6 sekuntia (toista 1-2 minuuttia)</a:t>
            </a:r>
          </a:p>
          <a:p>
            <a:endParaRPr lang="fi-FI" sz="2200" dirty="0">
              <a:solidFill>
                <a:srgbClr val="FFFFFF"/>
              </a:solidFill>
            </a:endParaRPr>
          </a:p>
          <a:p>
            <a:r>
              <a:rPr lang="fi-FI" sz="2200" dirty="0">
                <a:solidFill>
                  <a:srgbClr val="FFFFFF"/>
                </a:solidFill>
              </a:rPr>
              <a:t>Pitkä uloshengitys hidastaa sykettä ja luo kehoon turvaa</a:t>
            </a:r>
          </a:p>
        </p:txBody>
      </p:sp>
    </p:spTree>
    <p:extLst>
      <p:ext uri="{BB962C8B-B14F-4D97-AF65-F5344CB8AC3E}">
        <p14:creationId xmlns:p14="http://schemas.microsoft.com/office/powerpoint/2010/main" val="3024365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ame 26">
            <a:extLst>
              <a:ext uri="{FF2B5EF4-FFF2-40B4-BE49-F238E27FC236}">
                <a16:creationId xmlns:a16="http://schemas.microsoft.com/office/drawing/2014/main" id="{DD7EAFE6-2BB9-41FB-9CF4-588CFC708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19B36E71-93BD-4984-AC9C-CC9FB9CC0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A767031-C99F-4567-B7D9-353331C779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664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60000"/>
                </a:schemeClr>
              </a:gs>
              <a:gs pos="100000">
                <a:schemeClr val="accent1">
                  <a:alpha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3FEDEE9-12A6-4011-A532-8071D6086B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63"/>
            <a:ext cx="12188952" cy="6858000"/>
          </a:xfrm>
          <a:prstGeom prst="rect">
            <a:avLst/>
          </a:prstGeom>
          <a:solidFill>
            <a:schemeClr val="bg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57C37CE9-19CE-49DF-A887-2214EBB1F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743200" y="0"/>
            <a:ext cx="6857999" cy="6857998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7EF84E8E-7E93-4DEE-BCFB-2AE29098B5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73990" y="1194074"/>
            <a:ext cx="5589934" cy="5737916"/>
          </a:xfrm>
          <a:prstGeom prst="ellipse">
            <a:avLst/>
          </a:prstGeom>
          <a:gradFill>
            <a:gsLst>
              <a:gs pos="0">
                <a:schemeClr val="accent1">
                  <a:alpha val="40000"/>
                </a:schemeClr>
              </a:gs>
              <a:gs pos="100000">
                <a:schemeClr val="accent5">
                  <a:alpha val="20000"/>
                </a:schemeClr>
              </a:gs>
            </a:gsLst>
            <a:lin ang="2700000" scaled="1"/>
          </a:gradFill>
          <a:ln>
            <a:noFill/>
          </a:ln>
          <a:effectLst>
            <a:softEdge rad="952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046502B-E9B6-4225-B8EE-BC5D644686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439622" y="194269"/>
            <a:ext cx="5760743" cy="5737917"/>
          </a:xfrm>
          <a:prstGeom prst="ellipse">
            <a:avLst/>
          </a:prstGeo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5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1003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Frame 40">
            <a:extLst>
              <a:ext uri="{FF2B5EF4-FFF2-40B4-BE49-F238E27FC236}">
                <a16:creationId xmlns:a16="http://schemas.microsoft.com/office/drawing/2014/main" id="{1566AC62-7AC7-4ED5-A03D-E28AC560E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F0AD22D-7EC9-BAAE-AE5C-8E3FED4809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6324" y="1750620"/>
            <a:ext cx="5257800" cy="262521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 dirty="0" err="1">
                <a:solidFill>
                  <a:srgbClr val="FFFFFF"/>
                </a:solidFill>
              </a:rPr>
              <a:t>Valmistautuminen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uneen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1D30AEE-F71F-CE2B-1C13-EDE13E26B8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34124" y="857251"/>
            <a:ext cx="5019675" cy="51435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l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FFFFFF"/>
                </a:solidFill>
                <a:sym typeface="Wingdings" panose="05000000000000000000" pitchFamily="2" charset="2"/>
              </a:rPr>
              <a:t></a:t>
            </a:r>
            <a:r>
              <a:rPr lang="en-US" sz="2000" dirty="0">
                <a:solidFill>
                  <a:srgbClr val="FFFFFF"/>
                </a:solidFill>
              </a:rPr>
              <a:t>30-60min </a:t>
            </a:r>
            <a:r>
              <a:rPr lang="en-US" sz="2000" dirty="0" err="1">
                <a:solidFill>
                  <a:srgbClr val="FFFFFF"/>
                </a:solidFill>
              </a:rPr>
              <a:t>rauhoittumisaika</a:t>
            </a:r>
            <a:endParaRPr lang="en-US" sz="2000" dirty="0">
              <a:solidFill>
                <a:srgbClr val="FFFFFF"/>
              </a:solidFill>
            </a:endParaRPr>
          </a:p>
          <a:p>
            <a:pPr indent="-228600" algn="l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FFFFFF"/>
                </a:solidFill>
                <a:sym typeface="Wingdings" panose="05000000000000000000" pitchFamily="2" charset="2"/>
              </a:rPr>
              <a:t></a:t>
            </a:r>
            <a:r>
              <a:rPr lang="en-US" sz="2000" dirty="0" err="1">
                <a:solidFill>
                  <a:srgbClr val="FFFFFF"/>
                </a:solidFill>
              </a:rPr>
              <a:t>Valot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himmeämmäksi</a:t>
            </a:r>
            <a:endParaRPr lang="en-US" sz="2000" dirty="0">
              <a:solidFill>
                <a:srgbClr val="FFFFFF"/>
              </a:solidFill>
            </a:endParaRPr>
          </a:p>
          <a:p>
            <a:pPr indent="-228600" algn="l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FFFFFF"/>
                </a:solidFill>
                <a:sym typeface="Wingdings" panose="05000000000000000000" pitchFamily="2" charset="2"/>
              </a:rPr>
              <a:t></a:t>
            </a:r>
            <a:r>
              <a:rPr lang="en-US" sz="2000" dirty="0">
                <a:solidFill>
                  <a:srgbClr val="FFFFFF"/>
                </a:solidFill>
              </a:rPr>
              <a:t>Ei </a:t>
            </a:r>
            <a:r>
              <a:rPr lang="en-US" sz="2000" dirty="0" err="1">
                <a:solidFill>
                  <a:srgbClr val="FFFFFF"/>
                </a:solidFill>
              </a:rPr>
              <a:t>puhelinta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viimeiseen</a:t>
            </a:r>
            <a:r>
              <a:rPr lang="en-US" sz="2000" dirty="0">
                <a:solidFill>
                  <a:srgbClr val="FFFFFF"/>
                </a:solidFill>
              </a:rPr>
              <a:t> 15min</a:t>
            </a:r>
          </a:p>
          <a:p>
            <a:pPr indent="-228600" algn="l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FFFFFF"/>
                </a:solidFill>
              </a:rPr>
              <a:t>Tee </a:t>
            </a:r>
            <a:r>
              <a:rPr lang="en-US" sz="2000" dirty="0" err="1">
                <a:solidFill>
                  <a:srgbClr val="FFFFFF"/>
                </a:solidFill>
              </a:rPr>
              <a:t>jotain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hidastavaa</a:t>
            </a:r>
            <a:r>
              <a:rPr lang="en-US" sz="2000" dirty="0">
                <a:solidFill>
                  <a:srgbClr val="FFFFFF"/>
                </a:solidFill>
              </a:rPr>
              <a:t>:</a:t>
            </a:r>
          </a:p>
          <a:p>
            <a:pPr indent="-228600" algn="l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FFFFFF"/>
                </a:solidFill>
                <a:sym typeface="Wingdings" panose="05000000000000000000" pitchFamily="2" charset="2"/>
              </a:rPr>
              <a:t></a:t>
            </a:r>
            <a:r>
              <a:rPr lang="en-US" sz="2000" dirty="0" err="1">
                <a:solidFill>
                  <a:srgbClr val="FFFFFF"/>
                </a:solidFill>
                <a:sym typeface="Wingdings" panose="05000000000000000000" pitchFamily="2" charset="2"/>
              </a:rPr>
              <a:t>kirjanluku</a:t>
            </a:r>
            <a:endParaRPr lang="en-US" sz="2000" dirty="0">
              <a:solidFill>
                <a:srgbClr val="FFFFFF"/>
              </a:solidFill>
              <a:sym typeface="Wingdings" panose="05000000000000000000" pitchFamily="2" charset="2"/>
            </a:endParaRPr>
          </a:p>
          <a:p>
            <a:pPr indent="-228600" algn="l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FFFFFF"/>
                </a:solidFill>
                <a:sym typeface="Wingdings" panose="05000000000000000000" pitchFamily="2" charset="2"/>
              </a:rPr>
              <a:t></a:t>
            </a:r>
            <a:r>
              <a:rPr lang="en-US" sz="2000" dirty="0" err="1">
                <a:solidFill>
                  <a:srgbClr val="FFFFFF"/>
                </a:solidFill>
                <a:sym typeface="Wingdings" panose="05000000000000000000" pitchFamily="2" charset="2"/>
              </a:rPr>
              <a:t>hiljainen</a:t>
            </a:r>
            <a:r>
              <a:rPr lang="en-US" sz="20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rgbClr val="FFFFFF"/>
                </a:solidFill>
                <a:sym typeface="Wingdings" panose="05000000000000000000" pitchFamily="2" charset="2"/>
              </a:rPr>
              <a:t>musiikki</a:t>
            </a:r>
            <a:endParaRPr lang="en-US" sz="2000" dirty="0">
              <a:solidFill>
                <a:srgbClr val="FFFFFF"/>
              </a:solidFill>
              <a:sym typeface="Wingdings" panose="05000000000000000000" pitchFamily="2" charset="2"/>
            </a:endParaRPr>
          </a:p>
          <a:p>
            <a:pPr indent="-228600" algn="l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FFFFFF"/>
                </a:solidFill>
                <a:sym typeface="Wingdings" panose="05000000000000000000" pitchFamily="2" charset="2"/>
              </a:rPr>
              <a:t></a:t>
            </a:r>
            <a:r>
              <a:rPr lang="en-US" sz="2000" dirty="0" err="1">
                <a:solidFill>
                  <a:srgbClr val="FFFFFF"/>
                </a:solidFill>
                <a:sym typeface="Wingdings" panose="05000000000000000000" pitchFamily="2" charset="2"/>
              </a:rPr>
              <a:t>Iltateetä</a:t>
            </a:r>
            <a:endParaRPr lang="en-US" sz="2000" dirty="0">
              <a:solidFill>
                <a:srgbClr val="FFFFFF"/>
              </a:solidFill>
              <a:sym typeface="Wingdings" panose="05000000000000000000" pitchFamily="2" charset="2"/>
            </a:endParaRPr>
          </a:p>
          <a:p>
            <a:pPr indent="-228600" algn="l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FFFFFF"/>
                </a:solidFill>
                <a:sym typeface="Wingdings" panose="05000000000000000000" pitchFamily="2" charset="2"/>
              </a:rPr>
              <a:t></a:t>
            </a:r>
            <a:r>
              <a:rPr lang="en-US" sz="2000" dirty="0" err="1">
                <a:solidFill>
                  <a:srgbClr val="FFFFFF"/>
                </a:solidFill>
                <a:sym typeface="Wingdings" panose="05000000000000000000" pitchFamily="2" charset="2"/>
              </a:rPr>
              <a:t>lämmin</a:t>
            </a:r>
            <a:r>
              <a:rPr lang="en-US" sz="20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rgbClr val="FFFFFF"/>
                </a:solidFill>
                <a:sym typeface="Wingdings" panose="05000000000000000000" pitchFamily="2" charset="2"/>
              </a:rPr>
              <a:t>suihku</a:t>
            </a:r>
            <a:endParaRPr lang="en-US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580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8">
            <a:extLst>
              <a:ext uri="{FF2B5EF4-FFF2-40B4-BE49-F238E27FC236}">
                <a16:creationId xmlns:a16="http://schemas.microsoft.com/office/drawing/2014/main" id="{610334BF-0422-4A9A-BE46-AEB8C348BA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0">
            <a:extLst>
              <a:ext uri="{FF2B5EF4-FFF2-40B4-BE49-F238E27FC236}">
                <a16:creationId xmlns:a16="http://schemas.microsoft.com/office/drawing/2014/main" id="{C98F2823-0279-49D8-928D-754B22253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664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60000"/>
                </a:schemeClr>
              </a:gs>
              <a:gs pos="100000">
                <a:schemeClr val="accent1">
                  <a:alpha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2">
            <a:extLst>
              <a:ext uri="{FF2B5EF4-FFF2-40B4-BE49-F238E27FC236}">
                <a16:creationId xmlns:a16="http://schemas.microsoft.com/office/drawing/2014/main" id="{02E45E95-311C-41C7-A882-6E43F08068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63"/>
            <a:ext cx="12188952" cy="6858000"/>
          </a:xfrm>
          <a:prstGeom prst="rect">
            <a:avLst/>
          </a:prstGeom>
          <a:solidFill>
            <a:schemeClr val="bg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14">
            <a:extLst>
              <a:ext uri="{FF2B5EF4-FFF2-40B4-BE49-F238E27FC236}">
                <a16:creationId xmlns:a16="http://schemas.microsoft.com/office/drawing/2014/main" id="{B7299D5D-ECC5-41EB-B830-C3A35FB355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537516" y="0"/>
            <a:ext cx="6857999" cy="6857998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16">
            <a:extLst>
              <a:ext uri="{FF2B5EF4-FFF2-40B4-BE49-F238E27FC236}">
                <a16:creationId xmlns:a16="http://schemas.microsoft.com/office/drawing/2014/main" id="{88C91735-5EFE-44D1-8CC6-FDF0D11B6F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73990" y="1194074"/>
            <a:ext cx="5589934" cy="5737916"/>
          </a:xfrm>
          <a:prstGeom prst="ellipse">
            <a:avLst/>
          </a:prstGeom>
          <a:gradFill>
            <a:gsLst>
              <a:gs pos="0">
                <a:schemeClr val="accent1">
                  <a:alpha val="40000"/>
                </a:schemeClr>
              </a:gs>
              <a:gs pos="100000">
                <a:schemeClr val="accent5">
                  <a:alpha val="20000"/>
                </a:schemeClr>
              </a:gs>
            </a:gsLst>
            <a:lin ang="2700000" scaled="1"/>
          </a:gradFill>
          <a:ln>
            <a:noFill/>
          </a:ln>
          <a:effectLst>
            <a:softEdge rad="952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18">
            <a:extLst>
              <a:ext uri="{FF2B5EF4-FFF2-40B4-BE49-F238E27FC236}">
                <a16:creationId xmlns:a16="http://schemas.microsoft.com/office/drawing/2014/main" id="{D33F926C-2613-475D-AEE4-CD7D87D3BA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439622" y="194269"/>
            <a:ext cx="5760743" cy="5737917"/>
          </a:xfrm>
          <a:prstGeom prst="ellipse">
            <a:avLst/>
          </a:prstGeo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5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1003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719DF39-F569-468F-2ABF-3EBA54F3A0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8664" y="474039"/>
            <a:ext cx="6105525" cy="1405860"/>
          </a:xfrm>
        </p:spPr>
        <p:txBody>
          <a:bodyPr>
            <a:normAutofit/>
          </a:bodyPr>
          <a:lstStyle/>
          <a:p>
            <a:pPr algn="l"/>
            <a:r>
              <a:rPr lang="fi-FI" dirty="0">
                <a:solidFill>
                  <a:srgbClr val="FFFFFF"/>
                </a:solidFill>
              </a:rPr>
              <a:t>Lepo ennen unta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14356EB-96B7-94AD-4B1C-87C0E54C35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9265" y="2673925"/>
            <a:ext cx="6220540" cy="3414237"/>
          </a:xfrm>
        </p:spPr>
        <p:txBody>
          <a:bodyPr>
            <a:normAutofit fontScale="47500" lnSpcReduction="20000"/>
          </a:bodyPr>
          <a:lstStyle/>
          <a:p>
            <a:pPr algn="l">
              <a:lnSpc>
                <a:spcPct val="100000"/>
              </a:lnSpc>
            </a:pPr>
            <a:r>
              <a:rPr lang="fi-FI" sz="4400" dirty="0">
                <a:solidFill>
                  <a:srgbClr val="FFFFFF"/>
                </a:solidFill>
              </a:rPr>
              <a:t>Älä keskity nukahtamiseen </a:t>
            </a:r>
            <a:r>
              <a:rPr lang="fi-FI" sz="4400" dirty="0">
                <a:solidFill>
                  <a:srgbClr val="FFFFFF"/>
                </a:solidFill>
                <a:sym typeface="Wingdings" panose="05000000000000000000" pitchFamily="2" charset="2"/>
              </a:rPr>
              <a:t>keskity lepoon</a:t>
            </a:r>
          </a:p>
          <a:p>
            <a:pPr algn="l">
              <a:lnSpc>
                <a:spcPct val="100000"/>
              </a:lnSpc>
            </a:pPr>
            <a:endParaRPr lang="fi-FI" sz="4400" dirty="0">
              <a:solidFill>
                <a:srgbClr val="FFFFFF"/>
              </a:solidFill>
              <a:sym typeface="Wingdings" panose="05000000000000000000" pitchFamily="2" charset="2"/>
            </a:endParaRPr>
          </a:p>
          <a:p>
            <a:pPr algn="l">
              <a:lnSpc>
                <a:spcPct val="100000"/>
              </a:lnSpc>
            </a:pPr>
            <a:r>
              <a:rPr lang="fi-FI" sz="4400" dirty="0">
                <a:solidFill>
                  <a:srgbClr val="FFFFFF"/>
                </a:solidFill>
                <a:sym typeface="Wingdings" panose="05000000000000000000" pitchFamily="2" charset="2"/>
              </a:rPr>
              <a:t>Sano itsellesi sängyssä ”Nyt lepään, se riittää”</a:t>
            </a:r>
          </a:p>
          <a:p>
            <a:pPr algn="l">
              <a:lnSpc>
                <a:spcPct val="100000"/>
              </a:lnSpc>
            </a:pPr>
            <a:r>
              <a:rPr lang="fi-FI" sz="4400" dirty="0">
                <a:solidFill>
                  <a:srgbClr val="FFFFFF"/>
                </a:solidFill>
                <a:sym typeface="Wingdings" panose="05000000000000000000" pitchFamily="2" charset="2"/>
              </a:rPr>
              <a:t>illalla hermosto ei automaattisesti rauhoitu</a:t>
            </a:r>
          </a:p>
          <a:p>
            <a:pPr algn="l">
              <a:lnSpc>
                <a:spcPct val="100000"/>
              </a:lnSpc>
            </a:pPr>
            <a:endParaRPr lang="fi-FI" sz="4400" dirty="0">
              <a:solidFill>
                <a:srgbClr val="FFFFFF"/>
              </a:solidFill>
              <a:sym typeface="Wingdings" panose="05000000000000000000" pitchFamily="2" charset="2"/>
            </a:endParaRPr>
          </a:p>
          <a:p>
            <a:pPr algn="l">
              <a:lnSpc>
                <a:spcPct val="100000"/>
              </a:lnSpc>
            </a:pPr>
            <a:r>
              <a:rPr lang="fi-FI" sz="4400" dirty="0">
                <a:solidFill>
                  <a:srgbClr val="FFFFFF"/>
                </a:solidFill>
                <a:sym typeface="Wingdings" panose="05000000000000000000" pitchFamily="2" charset="2"/>
              </a:rPr>
              <a:t>Lepo käynnistää kehon korjaavat prosessit</a:t>
            </a:r>
          </a:p>
          <a:p>
            <a:pPr algn="l">
              <a:lnSpc>
                <a:spcPct val="100000"/>
              </a:lnSpc>
            </a:pPr>
            <a:endParaRPr lang="fi-FI" sz="4400" dirty="0">
              <a:solidFill>
                <a:srgbClr val="FFFFFF"/>
              </a:solidFill>
              <a:sym typeface="Wingdings" panose="05000000000000000000" pitchFamily="2" charset="2"/>
            </a:endParaRPr>
          </a:p>
          <a:p>
            <a:pPr algn="l">
              <a:lnSpc>
                <a:spcPct val="100000"/>
              </a:lnSpc>
            </a:pPr>
            <a:r>
              <a:rPr lang="fi-FI" sz="4400" dirty="0">
                <a:solidFill>
                  <a:srgbClr val="FFFFFF"/>
                </a:solidFill>
                <a:sym typeface="Wingdings" panose="05000000000000000000" pitchFamily="2" charset="2"/>
              </a:rPr>
              <a:t>Tylsyys ennen unta helpottaa nukahtamista  puhelin pois, kirja, musiikki, hiljaisuus</a:t>
            </a:r>
          </a:p>
          <a:p>
            <a:pPr algn="l">
              <a:lnSpc>
                <a:spcPct val="100000"/>
              </a:lnSpc>
            </a:pPr>
            <a:endParaRPr lang="fi-FI" sz="4400" dirty="0">
              <a:solidFill>
                <a:srgbClr val="FFFFFF"/>
              </a:solidFill>
              <a:sym typeface="Wingdings" panose="05000000000000000000" pitchFamily="2" charset="2"/>
            </a:endParaRPr>
          </a:p>
          <a:p>
            <a:pPr algn="l">
              <a:lnSpc>
                <a:spcPct val="100000"/>
              </a:lnSpc>
            </a:pPr>
            <a:endParaRPr lang="fi-FI" sz="1500" dirty="0">
              <a:solidFill>
                <a:srgbClr val="FFFFFF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FD32A06-E9FE-4F5A-88A6-84905A72C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5675" y="0"/>
            <a:ext cx="4883277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1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4" descr="Pilvet tulossa">
            <a:extLst>
              <a:ext uri="{FF2B5EF4-FFF2-40B4-BE49-F238E27FC236}">
                <a16:creationId xmlns:a16="http://schemas.microsoft.com/office/drawing/2014/main" id="{8D13BE07-66C3-9598-AF88-0432DB7DEB0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rcRect l="23599" r="18014" b="2"/>
          <a:stretch>
            <a:fillRect/>
          </a:stretch>
        </p:blipFill>
        <p:spPr>
          <a:xfrm>
            <a:off x="7305675" y="-3319"/>
            <a:ext cx="488327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638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CBE7D8-C9C1-6AA2-BC39-D49AA2466D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0200"/>
            <a:ext cx="9144000" cy="904415"/>
          </a:xfrm>
        </p:spPr>
        <p:txBody>
          <a:bodyPr/>
          <a:lstStyle/>
          <a:p>
            <a:r>
              <a:rPr lang="fi-FI" dirty="0"/>
              <a:t>Mieli ja totutut kaavat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19B823C-E7E0-1783-265C-80A4B2F928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09898"/>
            <a:ext cx="9144000" cy="2694038"/>
          </a:xfrm>
        </p:spPr>
        <p:txBody>
          <a:bodyPr>
            <a:normAutofit fontScale="62500" lnSpcReduction="20000"/>
          </a:bodyPr>
          <a:lstStyle/>
          <a:p>
            <a:r>
              <a:rPr lang="fi-FI" sz="2800" dirty="0">
                <a:solidFill>
                  <a:schemeClr val="accent1">
                    <a:alpha val="70000"/>
                  </a:schemeClr>
                </a:solidFill>
              </a:rPr>
              <a:t>Keho oppii nopeasti yhdistämään sängyn valvomiseen. </a:t>
            </a:r>
          </a:p>
          <a:p>
            <a:r>
              <a:rPr lang="fi-FI" sz="2800" dirty="0">
                <a:solidFill>
                  <a:schemeClr val="accent1">
                    <a:alpha val="70000"/>
                  </a:schemeClr>
                </a:solidFill>
              </a:rPr>
              <a:t>Pienikin muutos auttaa rikkomaan kaavan:</a:t>
            </a:r>
          </a:p>
          <a:p>
            <a:endParaRPr lang="fi-FI" sz="2800" dirty="0">
              <a:solidFill>
                <a:schemeClr val="accent1">
                  <a:alpha val="70000"/>
                </a:schemeClr>
              </a:solidFill>
            </a:endParaRPr>
          </a:p>
          <a:p>
            <a:r>
              <a:rPr lang="fi-FI" sz="2800" dirty="0">
                <a:solidFill>
                  <a:schemeClr val="accent1">
                    <a:alpha val="70000"/>
                  </a:schemeClr>
                </a:solidFill>
              </a:rPr>
              <a:t>Käänny sängyssä toisinpäin</a:t>
            </a:r>
          </a:p>
          <a:p>
            <a:r>
              <a:rPr lang="fi-FI" sz="2800" dirty="0">
                <a:solidFill>
                  <a:schemeClr val="accent1">
                    <a:alpha val="70000"/>
                  </a:schemeClr>
                </a:solidFill>
              </a:rPr>
              <a:t>Vaihda asentoa</a:t>
            </a:r>
          </a:p>
          <a:p>
            <a:r>
              <a:rPr lang="fi-FI" sz="2800" dirty="0">
                <a:solidFill>
                  <a:schemeClr val="accent1">
                    <a:alpha val="70000"/>
                  </a:schemeClr>
                </a:solidFill>
              </a:rPr>
              <a:t>Vaihda tyynyn paikkaa</a:t>
            </a:r>
          </a:p>
          <a:p>
            <a:r>
              <a:rPr lang="fi-FI" sz="2800" dirty="0">
                <a:solidFill>
                  <a:schemeClr val="accent1">
                    <a:alpha val="70000"/>
                  </a:schemeClr>
                </a:solidFill>
              </a:rPr>
              <a:t>Siirry </a:t>
            </a:r>
            <a:r>
              <a:rPr lang="fi-FI" sz="2800" dirty="0" err="1">
                <a:solidFill>
                  <a:schemeClr val="accent1">
                    <a:alpha val="70000"/>
                  </a:schemeClr>
                </a:solidFill>
              </a:rPr>
              <a:t>hetkeksí</a:t>
            </a:r>
            <a:r>
              <a:rPr lang="fi-FI" sz="2800" dirty="0">
                <a:solidFill>
                  <a:schemeClr val="accent1">
                    <a:alpha val="70000"/>
                  </a:schemeClr>
                </a:solidFill>
              </a:rPr>
              <a:t> </a:t>
            </a:r>
            <a:r>
              <a:rPr lang="fi-FI" sz="2800" dirty="0" err="1">
                <a:solidFill>
                  <a:schemeClr val="accent1">
                    <a:alpha val="70000"/>
                  </a:schemeClr>
                </a:solidFill>
              </a:rPr>
              <a:t>esim.sohvalle</a:t>
            </a:r>
            <a:endParaRPr lang="fi-FI" sz="2800" dirty="0">
              <a:solidFill>
                <a:schemeClr val="accent1">
                  <a:alpha val="70000"/>
                </a:schemeClr>
              </a:solidFill>
            </a:endParaRPr>
          </a:p>
          <a:p>
            <a:endParaRPr lang="fi-FI" sz="2800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32C0BA5E-E8E2-C42E-5B5C-B1AE046F60CF}"/>
              </a:ext>
            </a:extLst>
          </p:cNvPr>
          <p:cNvSpPr txBox="1"/>
          <p:nvPr/>
        </p:nvSpPr>
        <p:spPr>
          <a:xfrm>
            <a:off x="731520" y="5809219"/>
            <a:ext cx="108825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600" b="1" dirty="0"/>
              <a:t>Tämä ei ole rutiinien rikkomista, vaan pehmentämistä </a:t>
            </a:r>
            <a:r>
              <a:rPr lang="fi-FI" sz="1600" b="1" dirty="0">
                <a:sym typeface="Wingdings" panose="05000000000000000000" pitchFamily="2" charset="2"/>
              </a:rPr>
              <a:t> viesti hermostolle ”tilanne ei ole sama kuin  ennen”</a:t>
            </a:r>
            <a:endParaRPr lang="fi-FI" sz="1600" b="1" dirty="0"/>
          </a:p>
        </p:txBody>
      </p:sp>
    </p:spTree>
    <p:extLst>
      <p:ext uri="{BB962C8B-B14F-4D97-AF65-F5344CB8AC3E}">
        <p14:creationId xmlns:p14="http://schemas.microsoft.com/office/powerpoint/2010/main" val="3541759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ame 7">
            <a:extLst>
              <a:ext uri="{FF2B5EF4-FFF2-40B4-BE49-F238E27FC236}">
                <a16:creationId xmlns:a16="http://schemas.microsoft.com/office/drawing/2014/main" id="{DD7EAFE6-2BB9-41FB-9CF4-588CFC708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Rectangle 9">
            <a:extLst>
              <a:ext uri="{FF2B5EF4-FFF2-40B4-BE49-F238E27FC236}">
                <a16:creationId xmlns:a16="http://schemas.microsoft.com/office/drawing/2014/main" id="{19B36E71-93BD-4984-AC9C-CC9FB9CC0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1">
            <a:extLst>
              <a:ext uri="{FF2B5EF4-FFF2-40B4-BE49-F238E27FC236}">
                <a16:creationId xmlns:a16="http://schemas.microsoft.com/office/drawing/2014/main" id="{3A767031-C99F-4567-B7D9-353331C779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664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60000"/>
                </a:schemeClr>
              </a:gs>
              <a:gs pos="100000">
                <a:schemeClr val="accent1">
                  <a:alpha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13">
            <a:extLst>
              <a:ext uri="{FF2B5EF4-FFF2-40B4-BE49-F238E27FC236}">
                <a16:creationId xmlns:a16="http://schemas.microsoft.com/office/drawing/2014/main" id="{63FEDEE9-12A6-4011-A532-8071D6086B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63"/>
            <a:ext cx="12188952" cy="6858000"/>
          </a:xfrm>
          <a:prstGeom prst="rect">
            <a:avLst/>
          </a:prstGeom>
          <a:solidFill>
            <a:schemeClr val="bg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15">
            <a:extLst>
              <a:ext uri="{FF2B5EF4-FFF2-40B4-BE49-F238E27FC236}">
                <a16:creationId xmlns:a16="http://schemas.microsoft.com/office/drawing/2014/main" id="{57C37CE9-19CE-49DF-A887-2214EBB1F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743200" y="0"/>
            <a:ext cx="6857999" cy="6857998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Oval 17">
            <a:extLst>
              <a:ext uri="{FF2B5EF4-FFF2-40B4-BE49-F238E27FC236}">
                <a16:creationId xmlns:a16="http://schemas.microsoft.com/office/drawing/2014/main" id="{7EF84E8E-7E93-4DEE-BCFB-2AE29098B5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73990" y="1194074"/>
            <a:ext cx="5589934" cy="5737916"/>
          </a:xfrm>
          <a:prstGeom prst="ellipse">
            <a:avLst/>
          </a:prstGeom>
          <a:gradFill>
            <a:gsLst>
              <a:gs pos="0">
                <a:schemeClr val="accent1">
                  <a:alpha val="40000"/>
                </a:schemeClr>
              </a:gs>
              <a:gs pos="100000">
                <a:schemeClr val="accent5">
                  <a:alpha val="20000"/>
                </a:schemeClr>
              </a:gs>
            </a:gsLst>
            <a:lin ang="2700000" scaled="1"/>
          </a:gradFill>
          <a:ln>
            <a:noFill/>
          </a:ln>
          <a:effectLst>
            <a:softEdge rad="952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Oval 19">
            <a:extLst>
              <a:ext uri="{FF2B5EF4-FFF2-40B4-BE49-F238E27FC236}">
                <a16:creationId xmlns:a16="http://schemas.microsoft.com/office/drawing/2014/main" id="{9046502B-E9B6-4225-B8EE-BC5D644686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439622" y="194269"/>
            <a:ext cx="5760743" cy="5737917"/>
          </a:xfrm>
          <a:prstGeom prst="ellipse">
            <a:avLst/>
          </a:prstGeo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5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1003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Frame 21">
            <a:extLst>
              <a:ext uri="{FF2B5EF4-FFF2-40B4-BE49-F238E27FC236}">
                <a16:creationId xmlns:a16="http://schemas.microsoft.com/office/drawing/2014/main" id="{1566AC62-7AC7-4ED5-A03D-E28AC560E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35DD1FD-524C-29BB-2E59-A44B722046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3992" y="446436"/>
            <a:ext cx="5257800" cy="514349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 dirty="0" err="1">
                <a:solidFill>
                  <a:srgbClr val="FFFFFF"/>
                </a:solidFill>
              </a:rPr>
              <a:t>Turvavirettä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vahvistavat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iltarutiinit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85BB111-855E-A6D6-BD32-0E186EA40F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34124" y="857251"/>
            <a:ext cx="5019675" cy="5143500"/>
          </a:xfr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algn="l"/>
            <a:br>
              <a:rPr lang="en-US" sz="1800" dirty="0">
                <a:solidFill>
                  <a:srgbClr val="FFFFFF"/>
                </a:solidFill>
              </a:rPr>
            </a:br>
            <a:r>
              <a:rPr lang="en-US" dirty="0" err="1">
                <a:solidFill>
                  <a:srgbClr val="FFFFFF"/>
                </a:solidFill>
              </a:rPr>
              <a:t>Painopeitto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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syväpaine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rauhoittaa</a:t>
            </a:r>
            <a:endParaRPr lang="en-US" dirty="0">
              <a:solidFill>
                <a:srgbClr val="FFFFFF"/>
              </a:solidFill>
              <a:sym typeface="Wingdings" panose="05000000000000000000" pitchFamily="2" charset="2"/>
            </a:endParaRPr>
          </a:p>
          <a:p>
            <a:pPr algn="l"/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Lämmin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suihku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 tai 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jalkakylpy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ennen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nukkumaanmenoa</a:t>
            </a:r>
            <a:endParaRPr lang="en-US" dirty="0">
              <a:solidFill>
                <a:srgbClr val="FFFFFF"/>
              </a:solidFill>
              <a:sym typeface="Wingdings" panose="05000000000000000000" pitchFamily="2" charset="2"/>
            </a:endParaRPr>
          </a:p>
          <a:p>
            <a:pPr algn="l"/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Pehmeä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äänimaisema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 (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sade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, 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kohina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, 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lempeä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ääni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) 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kertoo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keholle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, 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että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ympäristö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 on 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turvallinen</a:t>
            </a:r>
            <a:endParaRPr lang="en-US" dirty="0">
              <a:solidFill>
                <a:srgbClr val="FFFFFF"/>
              </a:solidFill>
              <a:sym typeface="Wingdings" panose="05000000000000000000" pitchFamily="2" charset="2"/>
            </a:endParaRPr>
          </a:p>
          <a:p>
            <a:pPr algn="l"/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Toistuvat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iltasignaalit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: 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sama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 tee, 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valo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, 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tuoksu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…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viesti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hermostolle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, 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että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aika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levätä</a:t>
            </a:r>
            <a:endParaRPr lang="en-US" dirty="0">
              <a:solidFill>
                <a:srgbClr val="FFFFFF"/>
              </a:solidFill>
              <a:sym typeface="Wingdings" panose="05000000000000000000" pitchFamily="2" charset="2"/>
            </a:endParaRPr>
          </a:p>
          <a:p>
            <a:pPr algn="l"/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Älä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mene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nälkäisenä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nukkumaan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 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nälkä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nostaa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stressihormoneja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 ja 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pitää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hermoston</a:t>
            </a:r>
            <a:r>
              <a:rPr lang="en-US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FFFFFF"/>
                </a:solidFill>
                <a:sym typeface="Wingdings" panose="05000000000000000000" pitchFamily="2" charset="2"/>
              </a:rPr>
              <a:t>valppaana</a:t>
            </a:r>
            <a:endParaRPr lang="en-US" dirty="0">
              <a:solidFill>
                <a:srgbClr val="FFFFFF"/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503475116"/>
      </p:ext>
    </p:extLst>
  </p:cSld>
  <p:clrMapOvr>
    <a:masterClrMapping/>
  </p:clrMapOvr>
</p:sld>
</file>

<file path=ppt/theme/theme1.xml><?xml version="1.0" encoding="utf-8"?>
<a:theme xmlns:a="http://schemas.openxmlformats.org/drawingml/2006/main" name="LuminousVTI">
  <a:themeElements>
    <a:clrScheme name="Custom 54">
      <a:dk1>
        <a:sysClr val="windowText" lastClr="000000"/>
      </a:dk1>
      <a:lt1>
        <a:sysClr val="window" lastClr="FFFFFF"/>
      </a:lt1>
      <a:dk2>
        <a:srgbClr val="201449"/>
      </a:dk2>
      <a:lt2>
        <a:srgbClr val="EEEEEE"/>
      </a:lt2>
      <a:accent1>
        <a:srgbClr val="F900A0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8477FE"/>
      </a:folHlink>
    </a:clrScheme>
    <a:fontScheme name="Custom 51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uminousVTI" id="{3EBF12FF-FD44-415B-AB75-5B4F7E5C3AC4}" vid="{521B7FAE-6A8D-4468-B79A-0706294A0D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1524</TotalTime>
  <Words>824</Words>
  <Application>Microsoft Office PowerPoint</Application>
  <PresentationFormat>Laajakuva</PresentationFormat>
  <Paragraphs>136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20" baseType="lpstr">
      <vt:lpstr>Arial</vt:lpstr>
      <vt:lpstr>Avenir Next LT Pro</vt:lpstr>
      <vt:lpstr>Sabon Next LT</vt:lpstr>
      <vt:lpstr>Wingdings</vt:lpstr>
      <vt:lpstr>LuminousVTI</vt:lpstr>
      <vt:lpstr>  Uni, palautuminen ja lepo  </vt:lpstr>
      <vt:lpstr>Miksi uni ei tule vaikka väsyttää?</vt:lpstr>
      <vt:lpstr>Kiire ja hermosto</vt:lpstr>
      <vt:lpstr>Purku ennen rauhoittumista </vt:lpstr>
      <vt:lpstr>Hengitys on hermoston kieli </vt:lpstr>
      <vt:lpstr>Valmistautuminen uneen</vt:lpstr>
      <vt:lpstr>Lepo ennen unta</vt:lpstr>
      <vt:lpstr>Mieli ja totutut kaavat</vt:lpstr>
      <vt:lpstr>Turvavirettä vahvistavat iltarutiinit</vt:lpstr>
      <vt:lpstr>Stressi, uni ja noidankehä</vt:lpstr>
      <vt:lpstr>Lepo on muutakin kuin unta</vt:lpstr>
      <vt:lpstr>Muista nämä</vt:lpstr>
      <vt:lpstr> Jos heräät yöllä</vt:lpstr>
      <vt:lpstr>   Pysähdy pohtimaan</vt:lpstr>
      <vt:lpstr>Unen muistilista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Uni, palautuminen ja lepo  Opi tunnistamaan kehosi viestit ja ennaltaehkäise uupumusta</dc:title>
  <dc:creator>Marika Niemi</dc:creator>
  <cp:lastModifiedBy>Elina Rautanen</cp:lastModifiedBy>
  <cp:revision>4</cp:revision>
  <dcterms:created xsi:type="dcterms:W3CDTF">2025-11-14T18:02:29Z</dcterms:created>
  <dcterms:modified xsi:type="dcterms:W3CDTF">2025-11-19T15:57:46Z</dcterms:modified>
</cp:coreProperties>
</file>