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16" autoAdjust="0"/>
  </p:normalViewPr>
  <p:slideViewPr>
    <p:cSldViewPr snapToGrid="0">
      <p:cViewPr varScale="1">
        <p:scale>
          <a:sx n="48" d="100"/>
          <a:sy n="48" d="100"/>
        </p:scale>
        <p:origin x="53" y="394"/>
      </p:cViewPr>
      <p:guideLst/>
    </p:cSldViewPr>
  </p:slideViewPr>
  <p:notesTextViewPr>
    <p:cViewPr>
      <p:scale>
        <a:sx n="1" d="1"/>
        <a:sy n="1" d="1"/>
      </p:scale>
      <p:origin x="0" y="-7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ED607-FE04-49E3-904B-E7C87A2E67F1}" type="datetimeFigureOut">
              <a:rPr lang="fi-FI" smtClean="0"/>
              <a:t>26.9.2025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27DC5-F673-46F3-9B29-A2CC3F904C7C}" type="slidenum">
              <a:rPr lang="fi-FI" smtClean="0"/>
              <a:t>‹#›</a:t>
            </a:fld>
            <a:endParaRPr lang="fi-FI"/>
          </a:p>
        </p:txBody>
      </p:sp>
    </p:spTree>
    <p:extLst>
      <p:ext uri="{BB962C8B-B14F-4D97-AF65-F5344CB8AC3E}">
        <p14:creationId xmlns:p14="http://schemas.microsoft.com/office/powerpoint/2010/main" val="399232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ink.springer.com/article/10.1007/s12603-021-166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aakarilehti.fi/site/assets/files/613195/article_pdf_66404.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uodecimlehti.fi/xmedia/duo/duo15095.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Tervetuloa koulutukseen!</a:t>
            </a:r>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a:t>
            </a:fld>
            <a:endParaRPr lang="fi-FI"/>
          </a:p>
        </p:txBody>
      </p:sp>
    </p:spTree>
    <p:extLst>
      <p:ext uri="{BB962C8B-B14F-4D97-AF65-F5344CB8AC3E}">
        <p14:creationId xmlns:p14="http://schemas.microsoft.com/office/powerpoint/2010/main" val="383168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effectLst/>
                <a:latin typeface="Arial" panose="020B0604020202020204" pitchFamily="34" charset="0"/>
                <a:ea typeface="Times New Roman" panose="02020603050405020304" pitchFamily="18" charset="0"/>
                <a:cs typeface="Times New Roman" panose="02020603050405020304" pitchFamily="18" charset="0"/>
              </a:rPr>
              <a:t>Pitenevä elinikä ja sen mukanaan tuomat sairaudet heikentävät liikkumis- ja toimintakykyä. Iäkkäällä voi olla vaikeuksia suoriutua tavallisista kotitöistä, esimerkiksi ulko-oven avaamisesta, portaissa kulkemisesta, ulkona liikkumisesta tai julkisten kulkuneuvojen käyttämisestä.</a:t>
            </a:r>
            <a:r>
              <a:rPr lang="fi-FI" sz="1200" dirty="0">
                <a:effectLst/>
                <a:latin typeface="Times New Roman" panose="02020603050405020304" pitchFamily="18" charset="0"/>
                <a:ea typeface="Times New Roman" panose="02020603050405020304" pitchFamily="18" charset="0"/>
                <a:cs typeface="+mn-cs"/>
              </a:rPr>
              <a:t> </a:t>
            </a:r>
            <a:r>
              <a:rPr lang="fi-FI" sz="1200" dirty="0">
                <a:effectLst/>
                <a:latin typeface="Arial" panose="020B0604020202020204" pitchFamily="34" charset="0"/>
                <a:ea typeface="Times New Roman" panose="02020603050405020304" pitchFamily="18" charset="0"/>
                <a:cs typeface="Times New Roman" panose="02020603050405020304" pitchFamily="18" charset="0"/>
              </a:rPr>
              <a:t>Arvion mukaan joka toisella yli 75 –vuotiaalla on ennakoivia liikkumiskyvyn ongelmia. Niitä ovat mm. tuolista ylösnousun vaikeutuminen ja kävelyn hidastuminen. Suomen talvi moninkertaistaa ulkona liikkumisen ongelmat. Liikkumiskyvyn heikkenemisen seurauksena ihminen alkaa rajoittaa toimintoja, jotka edellyttävät liikkumista.  </a:t>
            </a:r>
            <a:endParaRPr lang="fi-FI"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10</a:t>
            </a:fld>
            <a:endParaRPr lang="fi-FI"/>
          </a:p>
        </p:txBody>
      </p:sp>
    </p:spTree>
    <p:extLst>
      <p:ext uri="{BB962C8B-B14F-4D97-AF65-F5344CB8AC3E}">
        <p14:creationId xmlns:p14="http://schemas.microsoft.com/office/powerpoint/2010/main" val="171688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sz="1200" dirty="0">
                <a:effectLst/>
                <a:latin typeface="Arial" panose="020B0604020202020204" pitchFamily="34" charset="0"/>
                <a:ea typeface="Times New Roman" panose="02020603050405020304" pitchFamily="18" charset="0"/>
                <a:cs typeface="Times New Roman" panose="02020603050405020304" pitchFamily="18" charset="0"/>
              </a:rPr>
              <a:t>Kuvasta nähdään liikunnan laaja-alaiset positiiviset vaikutukset terveyteen ja toimintakykyyn.</a:t>
            </a:r>
            <a:br>
              <a:rPr lang="fi-FI" sz="1200" dirty="0">
                <a:effectLst/>
                <a:latin typeface="Arial" panose="020B0604020202020204" pitchFamily="34" charset="0"/>
                <a:ea typeface="Times New Roman" panose="02020603050405020304" pitchFamily="18" charset="0"/>
                <a:cs typeface="Times New Roman" panose="02020603050405020304" pitchFamily="18" charset="0"/>
              </a:rPr>
            </a:br>
            <a:r>
              <a:rPr lang="fi-FI" sz="1200" dirty="0">
                <a:effectLst/>
                <a:latin typeface="Arial" panose="020B0604020202020204" pitchFamily="34" charset="0"/>
                <a:ea typeface="Times New Roman" panose="02020603050405020304" pitchFamily="18" charset="0"/>
                <a:cs typeface="Times New Roman" panose="02020603050405020304" pitchFamily="18" charset="0"/>
              </a:rPr>
              <a:t>Liikunta tuo voimia arkeen, jolloin arjen askareet sujuvat helpommin. Liikunnan myötä vointi paranee ja mieli virkistyy. Liikkumiskyvyn säilyminen mahdollistaa kyläilyn ja ystävien tapaamisen. Säännöllinen liikunta kuluttaa energiaa ja parantaa ruokahalua. Liikunnalla on myös edullisia vaikutuksia unen laatuun. Liikuntaa tarjoaa erilaisia virikkeitä, haasteita, tavoitteita ja onnistumisen kokemuksia.</a:t>
            </a:r>
          </a:p>
          <a:p>
            <a:pPr>
              <a:buNone/>
            </a:pPr>
            <a:endParaRPr lang="fi-FI" sz="1200" dirty="0">
              <a:effectLst/>
              <a:latin typeface="Arial" panose="020B0604020202020204" pitchFamily="34" charset="0"/>
              <a:cs typeface="Times New Roman" panose="02020603050405020304" pitchFamily="18" charset="0"/>
            </a:endParaRPr>
          </a:p>
          <a:p>
            <a:pPr>
              <a:buNone/>
            </a:pPr>
            <a:r>
              <a:rPr lang="fi-FI" sz="1200" dirty="0">
                <a:effectLst/>
                <a:latin typeface="Arial" panose="020B0604020202020204" pitchFamily="34" charset="0"/>
                <a:cs typeface="Times New Roman" panose="02020603050405020304" pitchFamily="18" charset="0"/>
              </a:rPr>
              <a:t>Liikkumisen vaikutukset elimistöön, toimintakykyyn ja terveyteen ilmenevät eri tahtiin. Jotkin liikkumisen ja liikunnan vaikutuksista alkavat heti liikkuessa, toiset taas vaativat useamman kuukauden säännöllistä liikuntaa tai liikkumista, ennen kuin muutokset tai vaikutukset näkyvät. UKK –instituutin verkkosivuilta löytyy </a:t>
            </a:r>
            <a:r>
              <a:rPr lang="fi-FI" sz="1200" dirty="0" err="1">
                <a:effectLst/>
                <a:latin typeface="Arial" panose="020B0604020202020204" pitchFamily="34" charset="0"/>
                <a:cs typeface="Times New Roman" panose="02020603050405020304" pitchFamily="18" charset="0"/>
              </a:rPr>
              <a:t>täsmätietoa</a:t>
            </a:r>
            <a:r>
              <a:rPr lang="fi-FI" sz="1200" dirty="0">
                <a:effectLst/>
                <a:latin typeface="Arial" panose="020B0604020202020204" pitchFamily="34" charset="0"/>
                <a:cs typeface="Times New Roman" panose="02020603050405020304" pitchFamily="18" charset="0"/>
              </a:rPr>
              <a:t> liikunnan vaikutuksista lyhyellä ja pitkällä aikavälillä.</a:t>
            </a:r>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11</a:t>
            </a:fld>
            <a:endParaRPr lang="fi-FI"/>
          </a:p>
        </p:txBody>
      </p:sp>
    </p:spTree>
    <p:extLst>
      <p:ext uri="{BB962C8B-B14F-4D97-AF65-F5344CB8AC3E}">
        <p14:creationId xmlns:p14="http://schemas.microsoft.com/office/powerpoint/2010/main" val="173941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Maailman terveysjärjestön WHO:n liikkumisen suositus 65-vuotta täyttäneille. Paikallaan olon tauottaminen ja arkiliikuskelu on kaiken perusta. Vähän liikkuvat: korostetaan paikallaan olon tauottamista ja lyhyidenkin liikuntatuokioiden hyödyllisyyttä. Tärkeää myös niille, jotka harrastavat säännöllisesti liikuntaa.</a:t>
            </a:r>
          </a:p>
          <a:p>
            <a:endParaRPr lang="fi-FI" dirty="0"/>
          </a:p>
          <a:p>
            <a:r>
              <a:rPr lang="fi-FI" dirty="0"/>
              <a:t>Tasapainoharjoittelu ja voimaharjoittelu korostuvat yli 65-vuotiaiden liikkumissuosituksissa, koska ne ovat liikkumiskyvyn kulmakivet. Suositusten mukaisesti liikkumalla on mahdollisuus saavuttaa terveyden kannalta myönteisiä vaikutuksia ja hyötyjä..</a:t>
            </a:r>
          </a:p>
          <a:p>
            <a:endParaRPr lang="fi-FI" dirty="0"/>
          </a:p>
          <a:p>
            <a:r>
              <a:rPr lang="fi-FI" dirty="0"/>
              <a:t>Liikkuminen on ainoa tapa pitää liikkumiskykyä yllä. </a:t>
            </a:r>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12</a:t>
            </a:fld>
            <a:endParaRPr lang="fi-FI"/>
          </a:p>
        </p:txBody>
      </p:sp>
    </p:spTree>
    <p:extLst>
      <p:ext uri="{BB962C8B-B14F-4D97-AF65-F5344CB8AC3E}">
        <p14:creationId xmlns:p14="http://schemas.microsoft.com/office/powerpoint/2010/main" val="392933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Nämä liikuntaharjoittelun suositukset perustuvat äsken mainittuihin liikkumisen suosituksiin (WHO). Liikkumissuosituksiin sisältyy laajemmin mm. arkiaktiivisuus, tässä liikuntaharjoittelun suosituksissa fokusoidaan tavoitteelliseen liikuntaharjoitteluun ja suositukset tarkentavat harjoittelun sisältöä ikäihmisten kohderyhmällä, erityisesti toimintakyvyltään heikentyneillä. Harjoittelumenetelmää voidaan suositella myös haavoittuvimmille/hauraimmille väestöryhmille, mukaan lukien akuutisti sairaat, sairaalahoidossa olevat iäkkäät potilaat tai hoivassa olevat iäkkäät. Suositukset perustuvat tutkimusnäyttöön siitä, että tällaiset harjoittelutoimenpiteet parantavat useimpia, elleivät kaikkia, </a:t>
            </a:r>
            <a:r>
              <a:rPr lang="fi-FI" sz="1200" dirty="0" err="1"/>
              <a:t>gerastenian</a:t>
            </a:r>
            <a:r>
              <a:rPr lang="fi-FI" sz="1200" dirty="0"/>
              <a:t> tunnusmerkkejä (eli huono tasapaino, lihasvoiman heikkeneminen, huono kävelykyky ja lisääntynyt kaatumisten esiintyvyys).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546A">
                  <a:lumMod val="50000"/>
                </a:srgbClr>
              </a:solidFill>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546A">
                    <a:lumMod val="50000"/>
                  </a:srgbClr>
                </a:solidFill>
                <a:latin typeface="+mn-lt"/>
                <a:ea typeface="+mn-ea"/>
                <a:cs typeface="+mn-cs"/>
                <a:hlinkClick r:id="rId3"/>
              </a:rPr>
              <a:t>https://link.springer.com/article/10.1007/s12603-021-1665-8</a:t>
            </a:r>
            <a:endParaRPr lang="fi-FI" sz="1200"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13</a:t>
            </a:fld>
            <a:endParaRPr lang="fi-FI"/>
          </a:p>
        </p:txBody>
      </p:sp>
    </p:spTree>
    <p:extLst>
      <p:ext uri="{BB962C8B-B14F-4D97-AF65-F5344CB8AC3E}">
        <p14:creationId xmlns:p14="http://schemas.microsoft.com/office/powerpoint/2010/main" val="383920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dirty="0"/>
              <a:t>Yksi seuraus liikkumisen vähenemisestä ja liikkumiskyvyn heikentymisestä on kaatumiset. Kaatumiset ovat iäkkäille sattuvien tapaturmien ja niistä johtuvien vammojen yleisin syy. Vuosittain kaatuu joka kolmas yli 65-vuotias ja jopa puolet 80-vuotta täyttäneistä. Kaatumiset yleistyvät ikääntyessä ja ne voivat aiheuttaa monenlaisia terveysongelmia, toimintakyvyn heikkenemistä sekä elämänlaadun alenemista. </a:t>
            </a:r>
          </a:p>
          <a:p>
            <a:pPr marL="0" indent="0">
              <a:buFont typeface="Arial" panose="020B0604020202020204" pitchFamily="34" charset="0"/>
              <a:buNone/>
            </a:pPr>
            <a:endParaRPr lang="fi-FI" dirty="0"/>
          </a:p>
          <a:p>
            <a:endParaRPr lang="fi-FI" sz="1200" dirty="0"/>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14</a:t>
            </a:fld>
            <a:endParaRPr lang="fi-FI"/>
          </a:p>
        </p:txBody>
      </p:sp>
    </p:spTree>
    <p:extLst>
      <p:ext uri="{BB962C8B-B14F-4D97-AF65-F5344CB8AC3E}">
        <p14:creationId xmlns:p14="http://schemas.microsoft.com/office/powerpoint/2010/main" val="60640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Kaatumisten ehkäisyyn kuuluu hyvin laaja joukko toimia aina katujen kunnossapidosta ravitsemukseen ja lääkitykseen. Liikunta on kuitenkin paras yksittäinen keino ehkäistä kaatumisia. Mikä tahansa liikunta pienentää kaatumisriskiä ja tehokkainta vaikuttaa olevan liikunta, joka on monipuolista ja sisältää tasapainoharjoituksia. Monipuolinen liikuntaharjoittelu onkin tehokkain yksittäinen kaatumisten ehkäisykeino kotona-asuvilla iäkkäillä. Harjoittelun tulee sisältää monipuolista, asteittain vaativammaksi muuttuvaa tasapaino- ja voimaharjoittelua. Jopa ½ iäkkäiden kaatumismurtumista on ehkäistävissä toiminnallisella voima- ja tasapainoharjoittelulla.</a:t>
            </a:r>
          </a:p>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15</a:t>
            </a:fld>
            <a:endParaRPr lang="fi-FI"/>
          </a:p>
        </p:txBody>
      </p:sp>
    </p:spTree>
    <p:extLst>
      <p:ext uri="{BB962C8B-B14F-4D97-AF65-F5344CB8AC3E}">
        <p14:creationId xmlns:p14="http://schemas.microsoft.com/office/powerpoint/2010/main" val="66953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Terve Suomi –tutkimuksen mukaan Iäkkäimmät liikkuvat kaikkein vähiten: 75 vuotta täyttäneistä miehistä 31 prosenttia ja naisista 23 prosenttia liikkuu suosituksen mukaisesti.</a:t>
            </a:r>
          </a:p>
          <a:p>
            <a:pPr>
              <a:buNone/>
            </a:pPr>
            <a:endParaRPr lang="fi-FI" sz="1200" dirty="0">
              <a:effectLst/>
              <a:latin typeface="Avenir-Book"/>
              <a:ea typeface="Times New Roman" panose="02020603050405020304" pitchFamily="18" charset="0"/>
              <a:cs typeface="Avenir-Book"/>
            </a:endParaRPr>
          </a:p>
          <a:p>
            <a:r>
              <a:rPr lang="fi-FI" sz="1200" dirty="0">
                <a:effectLst/>
                <a:latin typeface="Arial" panose="020B0604020202020204" pitchFamily="34"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16</a:t>
            </a:fld>
            <a:endParaRPr lang="fi-FI"/>
          </a:p>
        </p:txBody>
      </p:sp>
    </p:spTree>
    <p:extLst>
      <p:ext uri="{BB962C8B-B14F-4D97-AF65-F5344CB8AC3E}">
        <p14:creationId xmlns:p14="http://schemas.microsoft.com/office/powerpoint/2010/main" val="129148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Kävelyvaikeudet yleistyvät iän myötä sekä miehillä että naisilla 75+, yleisempiä naisilla.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Indikaattori, sopii erityisesti iäkkään väestön liikkumiskyvyn arviointiin. Huomioitava, että kyseessä on vastaajan itsensä ilmoittamat tiedot. Kykyä kävellä puolisen kilometriä (esimerkiksi lähikauppaan) voidaan ainakin taajamissa pitää yhtenä edellytyksenä sille, että pystyy asumaan itsenäisesti kotonaan.</a:t>
            </a:r>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17</a:t>
            </a:fld>
            <a:endParaRPr lang="fi-FI"/>
          </a:p>
        </p:txBody>
      </p:sp>
    </p:spTree>
    <p:extLst>
      <p:ext uri="{BB962C8B-B14F-4D97-AF65-F5344CB8AC3E}">
        <p14:creationId xmlns:p14="http://schemas.microsoft.com/office/powerpoint/2010/main" val="358963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Kyykistymisen onnistumista arvioitiin terveystarkastuksessa 3-luokkaisella asteikolla (normaali, vaikeutunut, ei onnistu) 55 vuotta täyttäneiltä tutkittavilta. Kyykistyminen arvioitiin normaaliksi, jos tutkittava pystyi kyykistymään siten, että reidet tulivat vaakatasoon. </a:t>
            </a:r>
          </a:p>
          <a:p>
            <a:endParaRPr lang="fi-FI" b="1" dirty="0"/>
          </a:p>
          <a:p>
            <a:r>
              <a:rPr lang="fi-FI" b="0" dirty="0"/>
              <a:t>Kyykistysvaikeudet yleistyivät voimakkaasti iän myötä ja ne olivat naisilla selvästi miehiä yleisempiä. </a:t>
            </a:r>
            <a:r>
              <a:rPr lang="fi-FI" b="0"/>
              <a:t>75 vuotta täyttäneistä miehistä enää vain puolet ja naisista neljännes pystyi kyykistymään normaalisti.</a:t>
            </a:r>
          </a:p>
          <a:p>
            <a:endParaRPr lang="fi-FI"/>
          </a:p>
        </p:txBody>
      </p:sp>
      <p:sp>
        <p:nvSpPr>
          <p:cNvPr id="4" name="Dian numeron paikkamerkki 3"/>
          <p:cNvSpPr>
            <a:spLocks noGrp="1"/>
          </p:cNvSpPr>
          <p:nvPr>
            <p:ph type="sldNum" sz="quarter" idx="5"/>
          </p:nvPr>
        </p:nvSpPr>
        <p:spPr/>
        <p:txBody>
          <a:bodyPr/>
          <a:lstStyle/>
          <a:p>
            <a:fld id="{09327DC5-F673-46F3-9B29-A2CC3F904C7C}" type="slidenum">
              <a:rPr lang="fi-FI" smtClean="0"/>
              <a:t>18</a:t>
            </a:fld>
            <a:endParaRPr lang="fi-FI"/>
          </a:p>
        </p:txBody>
      </p:sp>
    </p:spTree>
    <p:extLst>
      <p:ext uri="{BB962C8B-B14F-4D97-AF65-F5344CB8AC3E}">
        <p14:creationId xmlns:p14="http://schemas.microsoft.com/office/powerpoint/2010/main" val="178391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Koulutukseen voi virittäytyä monella eri tavalla </a:t>
            </a:r>
            <a:r>
              <a:rPr lang="fi-FI" sz="1200" kern="1200" dirty="0">
                <a:solidFill>
                  <a:schemeClr val="tx1"/>
                </a:solidFill>
                <a:effectLst/>
                <a:latin typeface="+mn-lt"/>
                <a:ea typeface="+mn-ea"/>
                <a:cs typeface="+mn-cs"/>
              </a:rPr>
              <a:t>jonkin helpon ja yksinkertaisen liikuntaharjoituksen myötä esim. venytykset, taputtelut, istumatanssit tai kurssilaisten ideoimat harjoitteet tai kysymällä, minkä kuntoisia asiakkaita sinulla on. Tässä voit hyödyntää dian 7 tai 8 jaottelua.</a:t>
            </a:r>
          </a:p>
          <a:p>
            <a:endParaRPr lang="fi-FI" sz="1200" kern="1200" dirty="0">
              <a:solidFill>
                <a:schemeClr val="tx1"/>
              </a:solidFill>
              <a:effectLst/>
              <a:latin typeface="+mn-lt"/>
              <a:ea typeface="+mn-ea"/>
              <a:cs typeface="+mn-cs"/>
            </a:endParaRPr>
          </a:p>
          <a:p>
            <a:r>
              <a:rPr lang="fi-FI" sz="1200" u="sng" kern="1200" dirty="0">
                <a:solidFill>
                  <a:schemeClr val="tx1"/>
                </a:solidFill>
                <a:effectLst/>
                <a:latin typeface="+mn-lt"/>
                <a:ea typeface="+mn-ea"/>
                <a:cs typeface="+mn-cs"/>
              </a:rPr>
              <a:t>Alla muita vinkkejä esittäytymiseen</a:t>
            </a:r>
            <a:br>
              <a:rPr lang="fi-FI" sz="1200" kern="1200" dirty="0">
                <a:solidFill>
                  <a:schemeClr val="tx1"/>
                </a:solidFill>
                <a:effectLst/>
                <a:latin typeface="+mn-lt"/>
                <a:ea typeface="+mn-ea"/>
                <a:cs typeface="+mn-cs"/>
              </a:rPr>
            </a:br>
            <a:endParaRPr lang="fi-FI" sz="1200" kern="1200" dirty="0">
              <a:solidFill>
                <a:schemeClr val="tx1"/>
              </a:solidFill>
              <a:effectLst/>
              <a:latin typeface="+mn-lt"/>
              <a:ea typeface="+mn-ea"/>
              <a:cs typeface="+mn-cs"/>
            </a:endParaRPr>
          </a:p>
          <a:p>
            <a:pPr lvl="0"/>
            <a:r>
              <a:rPr lang="fi-FI" sz="1200" u="none" kern="1200" dirty="0">
                <a:solidFill>
                  <a:schemeClr val="tx1"/>
                </a:solidFill>
                <a:effectLst/>
                <a:latin typeface="+mn-lt"/>
                <a:ea typeface="+mn-ea"/>
                <a:cs typeface="+mn-cs"/>
              </a:rPr>
              <a:t>Kurssilaisten esittäytyminen voidaan toteuttaa</a:t>
            </a:r>
          </a:p>
          <a:p>
            <a:pPr lvl="0"/>
            <a:r>
              <a:rPr lang="fi-FI" sz="1200" kern="1200" dirty="0">
                <a:solidFill>
                  <a:schemeClr val="tx1"/>
                </a:solidFill>
                <a:effectLst/>
                <a:latin typeface="+mn-lt"/>
                <a:ea typeface="+mn-ea"/>
                <a:cs typeface="+mn-cs"/>
              </a:rPr>
              <a:t>- henkilökohtaisesti (nimi, ammattinimike, työyksikkö / nimi, tausta)</a:t>
            </a:r>
          </a:p>
          <a:p>
            <a:pPr lvl="0"/>
            <a:r>
              <a:rPr lang="fi-FI" sz="1200" kern="1200" dirty="0">
                <a:solidFill>
                  <a:schemeClr val="tx1"/>
                </a:solidFill>
                <a:effectLst/>
                <a:latin typeface="+mn-lt"/>
                <a:ea typeface="+mn-ea"/>
                <a:cs typeface="+mn-cs"/>
              </a:rPr>
              <a:t>- pariesittelynä porinatuokion jälkeen</a:t>
            </a:r>
            <a:br>
              <a:rPr lang="fi-FI" sz="1200" kern="1200" dirty="0">
                <a:solidFill>
                  <a:schemeClr val="tx1"/>
                </a:solidFill>
                <a:effectLst/>
                <a:latin typeface="+mn-lt"/>
                <a:ea typeface="+mn-ea"/>
                <a:cs typeface="+mn-cs"/>
              </a:rPr>
            </a:br>
            <a:r>
              <a:rPr lang="fi-FI" sz="1200" kern="1200" dirty="0">
                <a:solidFill>
                  <a:schemeClr val="tx1"/>
                </a:solidFill>
                <a:effectLst/>
                <a:latin typeface="+mn-lt"/>
                <a:ea typeface="+mn-ea"/>
                <a:cs typeface="+mn-cs"/>
              </a:rPr>
              <a:t>- liikkeen avulla; jokainen osallistuja esittelee itselleen mieluisan liikuntalajin / tavan liikkua tekemällä sitä kuvaavan liikkeen. Muut tulevat mukaan liikkeeseen ja yrittävät arvata, mistä lajista on kysymys. Samalla osallistuja voi kertoa itsestään ja miksi pitää </a:t>
            </a:r>
            <a:r>
              <a:rPr lang="fi-FI" sz="1200" kern="1200" dirty="0" err="1">
                <a:solidFill>
                  <a:schemeClr val="tx1"/>
                </a:solidFill>
                <a:effectLst/>
                <a:latin typeface="+mn-lt"/>
                <a:ea typeface="+mn-ea"/>
                <a:cs typeface="+mn-cs"/>
              </a:rPr>
              <a:t>ao</a:t>
            </a:r>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liikuntalajista.</a:t>
            </a:r>
            <a:br>
              <a:rPr lang="fi-FI" sz="1200" kern="1200" dirty="0">
                <a:solidFill>
                  <a:schemeClr val="tx1"/>
                </a:solidFill>
                <a:effectLst/>
                <a:latin typeface="+mn-lt"/>
                <a:ea typeface="+mn-ea"/>
                <a:cs typeface="+mn-cs"/>
              </a:rPr>
            </a:br>
            <a:r>
              <a:rPr lang="fi-FI" sz="1200" kern="1200" dirty="0">
                <a:solidFill>
                  <a:schemeClr val="tx1"/>
                </a:solidFill>
                <a:effectLst/>
                <a:latin typeface="+mn-lt"/>
                <a:ea typeface="+mn-ea"/>
                <a:cs typeface="+mn-cs"/>
              </a:rPr>
              <a:t>- tietovisana liikkuen; tietovisan vetäjä lukee totta vai tarua -väittämiä tai monivalintakysymyksiä. Osallistujille näytetään liikkeet, joilla vastataan.</a:t>
            </a:r>
          </a:p>
          <a:p>
            <a:pPr lvl="0"/>
            <a:r>
              <a:rPr lang="fi-FI" sz="1200" kern="1200" dirty="0">
                <a:solidFill>
                  <a:schemeClr val="tx1"/>
                </a:solidFill>
                <a:effectLst/>
                <a:latin typeface="+mn-lt"/>
                <a:ea typeface="+mn-ea"/>
                <a:cs typeface="+mn-cs"/>
              </a:rPr>
              <a:t>- yhteisesittelynä kunkin osallistujan kohdalla, jos kaikki ovat tuttuja keskenään (esim. kerrotaan hyviä piirteitä kustakin esittelyvuorossa olijasta)</a:t>
            </a:r>
          </a:p>
          <a:p>
            <a:r>
              <a:rPr lang="fi-FI" sz="1200" kern="1200" dirty="0">
                <a:solidFill>
                  <a:schemeClr val="tx1"/>
                </a:solidFill>
                <a:effectLst/>
                <a:latin typeface="+mn-lt"/>
                <a:ea typeface="+mn-ea"/>
                <a:cs typeface="+mn-cs"/>
              </a:rPr>
              <a:t> </a:t>
            </a:r>
            <a:br>
              <a:rPr lang="fi-FI" sz="1200" kern="1200" dirty="0">
                <a:solidFill>
                  <a:schemeClr val="tx1"/>
                </a:solidFill>
                <a:effectLst/>
                <a:latin typeface="+mn-lt"/>
                <a:ea typeface="+mn-ea"/>
                <a:cs typeface="+mn-cs"/>
              </a:rPr>
            </a:br>
            <a:r>
              <a:rPr lang="fi-FI" sz="1200" kern="1200" dirty="0">
                <a:solidFill>
                  <a:schemeClr val="tx1"/>
                </a:solidFill>
                <a:effectLst/>
                <a:latin typeface="+mn-lt"/>
                <a:ea typeface="+mn-ea"/>
                <a:cs typeface="+mn-cs"/>
              </a:rPr>
              <a:t>Lisää vinkkejä Ikiliikkujan välipaloista, mikä löytyy Ikäinstituutin verkkokaupasta ja on vapaasti ladattavissa</a:t>
            </a:r>
            <a:br>
              <a:rPr lang="fi-FI" sz="1200" kern="1200" dirty="0">
                <a:solidFill>
                  <a:schemeClr val="tx1"/>
                </a:solidFill>
                <a:effectLst/>
                <a:latin typeface="+mn-lt"/>
                <a:ea typeface="+mn-ea"/>
                <a:cs typeface="+mn-cs"/>
              </a:rPr>
            </a:br>
            <a:r>
              <a:rPr lang="fi-FI" sz="1200" kern="1200" dirty="0">
                <a:solidFill>
                  <a:schemeClr val="tx1"/>
                </a:solidFill>
                <a:effectLst/>
                <a:latin typeface="+mn-lt"/>
                <a:ea typeface="+mn-ea"/>
                <a:cs typeface="+mn-cs"/>
              </a:rPr>
              <a:t>https://www.ikainstituutti.fi/content/uploads/2022/09/Ikiliikkuja-valipalat_PDF_saavutettava.pdf  </a:t>
            </a:r>
            <a:br>
              <a:rPr lang="fi-FI" sz="1200" kern="1200" dirty="0">
                <a:solidFill>
                  <a:schemeClr val="tx1"/>
                </a:solidFill>
                <a:effectLst/>
                <a:latin typeface="+mn-lt"/>
                <a:ea typeface="+mn-ea"/>
                <a:cs typeface="+mn-cs"/>
              </a:rPr>
            </a:br>
            <a:br>
              <a:rPr lang="fi-FI" sz="1200" kern="1200" dirty="0">
                <a:solidFill>
                  <a:schemeClr val="tx1"/>
                </a:solidFill>
                <a:effectLst/>
                <a:latin typeface="+mn-lt"/>
                <a:ea typeface="+mn-ea"/>
                <a:cs typeface="+mn-cs"/>
              </a:rPr>
            </a:br>
            <a:r>
              <a:rPr lang="fi-FI" sz="1200" kern="1200" dirty="0">
                <a:solidFill>
                  <a:schemeClr val="tx1"/>
                </a:solidFill>
                <a:effectLst/>
                <a:latin typeface="+mn-lt"/>
                <a:ea typeface="+mn-ea"/>
                <a:cs typeface="+mn-cs"/>
              </a:rPr>
              <a:t>Voit myös keksiä itse lisää ideoita orientoitumiseen. </a:t>
            </a:r>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2</a:t>
            </a:fld>
            <a:endParaRPr lang="fi-FI"/>
          </a:p>
        </p:txBody>
      </p:sp>
    </p:spTree>
    <p:extLst>
      <p:ext uri="{BB962C8B-B14F-4D97-AF65-F5344CB8AC3E}">
        <p14:creationId xmlns:p14="http://schemas.microsoft.com/office/powerpoint/2010/main" val="361712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Voit tehdä paikallisesta koulutuksesta oman dian, jossa on tarkemmat tavoitteet ja aikataulut. Esim. </a:t>
            </a:r>
            <a:r>
              <a:rPr lang="fi-FI" dirty="0" err="1"/>
              <a:t>VertaisVetureille</a:t>
            </a:r>
            <a:r>
              <a:rPr lang="fi-FI" dirty="0"/>
              <a:t> ei käydä kaikissa koulutuksissa läpi testaamista. </a:t>
            </a:r>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3</a:t>
            </a:fld>
            <a:endParaRPr lang="fi-FI"/>
          </a:p>
        </p:txBody>
      </p:sp>
    </p:spTree>
    <p:extLst>
      <p:ext uri="{BB962C8B-B14F-4D97-AF65-F5344CB8AC3E}">
        <p14:creationId xmlns:p14="http://schemas.microsoft.com/office/powerpoint/2010/main" val="339762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Jos koulutat ammattilaisia, niin näytät tämän dian. Lisää myös heille tarkempi koulutuksen aikataulu jne. </a:t>
            </a:r>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4</a:t>
            </a:fld>
            <a:endParaRPr lang="fi-FI"/>
          </a:p>
        </p:txBody>
      </p:sp>
    </p:spTree>
    <p:extLst>
      <p:ext uri="{BB962C8B-B14F-4D97-AF65-F5344CB8AC3E}">
        <p14:creationId xmlns:p14="http://schemas.microsoft.com/office/powerpoint/2010/main" val="397842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Suomessa ikääntyneiden määrä kasvaa voimakkaasti tulevina vuosikymmeninä. Vuonna 2023 yli 65-vuotiaita oli 1,3 miljoonaa, ja määrän ennustetaan ylittävän 1,5 miljoonan rajan 2040-luvun alussa. Kasvu on erityisen nopeaa 75 vuotta täyttäneiden keskuudessa. Koska iäkkäiden osuus väestöstä kasvaa, on entistäkin tärkeämpää, että tulevaisuudessa on liikuntapalveluja eri kuntoisille iäkkäille. Tähän tarvitaan monenlaisia toimijoita ja vahvaa yhteistyötä. </a:t>
            </a:r>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5</a:t>
            </a:fld>
            <a:endParaRPr lang="fi-FI"/>
          </a:p>
        </p:txBody>
      </p:sp>
    </p:spTree>
    <p:extLst>
      <p:ext uri="{BB962C8B-B14F-4D97-AF65-F5344CB8AC3E}">
        <p14:creationId xmlns:p14="http://schemas.microsoft.com/office/powerpoint/2010/main" val="118074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Iäkkäät ovat iso ja moninainen joukko. Samanikäiset voivat olla eri kuntoisia ja heillä voi olla erilaiset arvot ja suhde liikuntaan. Myös ikäryhmien välillä on eroavaisuuksia. </a:t>
            </a:r>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6</a:t>
            </a:fld>
            <a:endParaRPr lang="fi-FI"/>
          </a:p>
        </p:txBody>
      </p:sp>
    </p:spTree>
    <p:extLst>
      <p:ext uri="{BB962C8B-B14F-4D97-AF65-F5344CB8AC3E}">
        <p14:creationId xmlns:p14="http://schemas.microsoft.com/office/powerpoint/2010/main" val="145867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Monessa kunnassa ja hyvinvointialueella on otettu käyttöön ns. liikennevalomalli, joka on hyvä ja käyttökelpoinen työkalu iäkkään toimintakyvyn tason tunnistamisessa. Liikennevalomalli auttaa hahmottamaan erilaisen toimintakyvyn omaavien iäkkäiden ohjautumisen väylät, tarjolla olevat palvelut sekä helpottaa asiakkaan ohjaamista hänelle sopiviin liikuntapalveluihin.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Liikennevalomallissa ikääntyneen toimintakyky on jaettu karkeasti kolmeen luokkaan.  Sen avulla voidaan selkiyttää toiminnan kohderyhmiä, ja toimintojen kuvaamista toimintakykylähtöisesti. Yhteistyötä tarvitaan eri sektorien välillä esim. järjestöt, kunta, </a:t>
            </a:r>
            <a:r>
              <a:rPr lang="fi-FI" dirty="0" err="1"/>
              <a:t>hva</a:t>
            </a:r>
            <a:r>
              <a:rPr lang="fi-FI" dirty="0"/>
              <a:t>, yksityinen sektori.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indent="0">
              <a:buNone/>
              <a:defRPr/>
            </a:pPr>
            <a:r>
              <a:rPr lang="fi-FI" b="1" dirty="0">
                <a:ea typeface="MS PGothic" pitchFamily="34" charset="-128"/>
              </a:rPr>
              <a:t>Toiminta- ja liikkumiskykyiset </a:t>
            </a:r>
          </a:p>
          <a:p>
            <a:pPr lvl="1">
              <a:buFont typeface="Arial" panose="020B0604020202020204" pitchFamily="34" charset="0"/>
              <a:buChar char="•"/>
              <a:defRPr/>
            </a:pPr>
            <a:r>
              <a:rPr lang="fi-FI" dirty="0">
                <a:ea typeface="MS PGothic" pitchFamily="34" charset="-128"/>
              </a:rPr>
              <a:t>”Myöhäiskeski-ikä” 65-75/80 v.</a:t>
            </a:r>
          </a:p>
          <a:p>
            <a:pPr lvl="1">
              <a:buFont typeface="Arial" panose="020B0604020202020204" pitchFamily="34" charset="0"/>
              <a:buChar char="•"/>
              <a:defRPr/>
            </a:pPr>
            <a:r>
              <a:rPr lang="fi-FI" dirty="0">
                <a:ea typeface="MS PGothic" pitchFamily="34" charset="-128"/>
              </a:rPr>
              <a:t>Mahdollisuus monenlaiseen liikuntaan</a:t>
            </a:r>
          </a:p>
          <a:p>
            <a:pPr lvl="1">
              <a:buFont typeface="Arial" panose="020B0604020202020204" pitchFamily="34" charset="0"/>
              <a:buChar char="•"/>
              <a:defRPr/>
            </a:pPr>
            <a:r>
              <a:rPr lang="fi-FI" dirty="0">
                <a:ea typeface="MS PGothic" pitchFamily="34" charset="-128"/>
              </a:rPr>
              <a:t>Toteutus ei oleellisesti poikkea nuorempien aikuisten liikunnasta</a:t>
            </a:r>
          </a:p>
          <a:p>
            <a:pPr>
              <a:buFont typeface="Arial" panose="020B0604020202020204" pitchFamily="34" charset="0"/>
              <a:buChar char="•"/>
              <a:defRPr/>
            </a:pPr>
            <a:endParaRPr lang="fi-FI" dirty="0">
              <a:ea typeface="MS PGothic" pitchFamily="34" charset="-128"/>
            </a:endParaRPr>
          </a:p>
          <a:p>
            <a:pPr marL="0" indent="0">
              <a:buNone/>
              <a:defRPr/>
            </a:pPr>
            <a:r>
              <a:rPr lang="fi-FI" b="1" dirty="0">
                <a:ea typeface="MS PGothic" pitchFamily="34" charset="-128"/>
              </a:rPr>
              <a:t>Toiminta- ja liikkumiskyvyltään heikentyneet </a:t>
            </a:r>
          </a:p>
          <a:p>
            <a:pPr lvl="1">
              <a:buFont typeface="Arial" panose="020B0604020202020204" pitchFamily="34" charset="0"/>
              <a:buChar char="•"/>
              <a:defRPr/>
            </a:pPr>
            <a:r>
              <a:rPr lang="fi-FI" dirty="0">
                <a:ea typeface="MS PGothic" pitchFamily="34" charset="-128"/>
              </a:rPr>
              <a:t>Asuu kotona ilman palveluja, elinpiiri pienenee</a:t>
            </a:r>
          </a:p>
          <a:p>
            <a:pPr lvl="1">
              <a:buFont typeface="Arial" panose="020B0604020202020204" pitchFamily="34" charset="0"/>
              <a:buChar char="•"/>
              <a:defRPr/>
            </a:pPr>
            <a:r>
              <a:rPr lang="fi-FI" dirty="0">
                <a:ea typeface="MS PGothic" pitchFamily="34" charset="-128"/>
              </a:rPr>
              <a:t>Apuvälinetarve lisääntyy</a:t>
            </a:r>
          </a:p>
          <a:p>
            <a:pPr lvl="1">
              <a:buFont typeface="Arial" panose="020B0604020202020204" pitchFamily="34" charset="0"/>
              <a:buChar char="•"/>
              <a:defRPr/>
            </a:pPr>
            <a:r>
              <a:rPr lang="fi-FI" dirty="0">
                <a:ea typeface="MS PGothic" pitchFamily="34" charset="-128"/>
              </a:rPr>
              <a:t>Soveltavan liikunnan tarve lisääntyy</a:t>
            </a:r>
          </a:p>
          <a:p>
            <a:pPr>
              <a:buFont typeface="Arial" panose="020B0604020202020204" pitchFamily="34" charset="0"/>
              <a:buChar char="•"/>
              <a:defRPr/>
            </a:pPr>
            <a:endParaRPr lang="fi-FI" dirty="0">
              <a:ea typeface="MS PGothic" pitchFamily="34" charset="-128"/>
            </a:endParaRPr>
          </a:p>
          <a:p>
            <a:pPr marL="0" indent="0">
              <a:buNone/>
              <a:defRPr/>
            </a:pPr>
            <a:r>
              <a:rPr lang="fi-FI" b="1" dirty="0">
                <a:ea typeface="MS PGothic" pitchFamily="34" charset="-128"/>
              </a:rPr>
              <a:t>Toiminnanrajoitteita omaavat</a:t>
            </a:r>
          </a:p>
          <a:p>
            <a:pPr lvl="1">
              <a:buFont typeface="Arial" panose="020B0604020202020204" pitchFamily="34" charset="0"/>
              <a:buChar char="•"/>
              <a:defRPr/>
            </a:pPr>
            <a:r>
              <a:rPr lang="fi-FI" dirty="0">
                <a:ea typeface="MS PGothic" pitchFamily="34" charset="-128"/>
              </a:rPr>
              <a:t>Palvelujen piirissä</a:t>
            </a:r>
          </a:p>
          <a:p>
            <a:pPr lvl="1">
              <a:buFont typeface="Arial" panose="020B0604020202020204" pitchFamily="34" charset="0"/>
              <a:buChar char="•"/>
              <a:defRPr/>
            </a:pPr>
            <a:r>
              <a:rPr lang="fi-FI" dirty="0">
                <a:ea typeface="MS PGothic" pitchFamily="34" charset="-128"/>
              </a:rPr>
              <a:t>Kuntoutuksen järjestämät ryhmät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7</a:t>
            </a:fld>
            <a:endParaRPr lang="fi-FI"/>
          </a:p>
        </p:txBody>
      </p:sp>
    </p:spTree>
    <p:extLst>
      <p:ext uri="{BB962C8B-B14F-4D97-AF65-F5344CB8AC3E}">
        <p14:creationId xmlns:p14="http://schemas.microsoft.com/office/powerpoint/2010/main" val="419297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Clinical</a:t>
            </a:r>
            <a:r>
              <a:rPr lang="fi-FI" dirty="0"/>
              <a:t> </a:t>
            </a:r>
            <a:r>
              <a:rPr lang="fi-FI" dirty="0" err="1"/>
              <a:t>Frailty</a:t>
            </a:r>
            <a:r>
              <a:rPr lang="fi-FI" dirty="0"/>
              <a:t> </a:t>
            </a:r>
            <a:r>
              <a:rPr lang="fi-FI" dirty="0" err="1"/>
              <a:t>Scale</a:t>
            </a:r>
            <a:r>
              <a:rPr lang="fi-FI" dirty="0"/>
              <a:t>, CFS (kliininen </a:t>
            </a:r>
            <a:r>
              <a:rPr lang="fi-FI" dirty="0" err="1"/>
              <a:t>gerastenia</a:t>
            </a:r>
            <a:r>
              <a:rPr lang="fi-FI" dirty="0"/>
              <a:t>-asteikko) on helppokäyttöinen työkalu iäkkään tilan arviointiin. Asteikko jakaa ikääntyneet yhdeksään luokkaan erittäin hyväkuntoisista hauraisiin ja edelleen aivan elämänsä loppuvaiheessa oleviin. Tätä dia voi näyttää ammattilaisille kohdennetuissa koulutuksissa. </a:t>
            </a:r>
            <a:endParaRPr lang="fi-FI"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https://www.laakarilehti.fi/site/assets/files/613195/article_pdf_66404.pdf</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4"/>
              </a:rPr>
              <a:t>https://www.duodecimlehti.fi/xmedia/duo/duo15095.pdf</a:t>
            </a:r>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8</a:t>
            </a:fld>
            <a:endParaRPr lang="fi-FI"/>
          </a:p>
        </p:txBody>
      </p:sp>
    </p:spTree>
    <p:extLst>
      <p:ext uri="{BB962C8B-B14F-4D97-AF65-F5344CB8AC3E}">
        <p14:creationId xmlns:p14="http://schemas.microsoft.com/office/powerpoint/2010/main" val="248043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Tätä diaa voi näyttää vertaisohjaajille kohdennetuissa koulutuksissa tai halutessaan myös ammattilaisille. </a:t>
            </a:r>
          </a:p>
          <a:p>
            <a:endParaRPr lang="fi-FI" dirty="0"/>
          </a:p>
        </p:txBody>
      </p:sp>
      <p:sp>
        <p:nvSpPr>
          <p:cNvPr id="4" name="Dian numeron paikkamerkki 3"/>
          <p:cNvSpPr>
            <a:spLocks noGrp="1"/>
          </p:cNvSpPr>
          <p:nvPr>
            <p:ph type="sldNum" sz="quarter" idx="5"/>
          </p:nvPr>
        </p:nvSpPr>
        <p:spPr/>
        <p:txBody>
          <a:bodyPr/>
          <a:lstStyle/>
          <a:p>
            <a:fld id="{09327DC5-F673-46F3-9B29-A2CC3F904C7C}" type="slidenum">
              <a:rPr lang="fi-FI" smtClean="0"/>
              <a:t>9</a:t>
            </a:fld>
            <a:endParaRPr lang="fi-FI"/>
          </a:p>
        </p:txBody>
      </p:sp>
    </p:spTree>
    <p:extLst>
      <p:ext uri="{BB962C8B-B14F-4D97-AF65-F5344CB8AC3E}">
        <p14:creationId xmlns:p14="http://schemas.microsoft.com/office/powerpoint/2010/main" val="24552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39B2CC-901D-8681-F865-1E13485B043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9756008-9856-8577-09A2-FA4BE7D84146}"/>
              </a:ext>
            </a:extLst>
          </p:cNvPr>
          <p:cNvSpPr>
            <a:spLocks noGrp="1"/>
          </p:cNvSpPr>
          <p:nvPr>
            <p:ph type="dt" sz="half" idx="10"/>
          </p:nvPr>
        </p:nvSpPr>
        <p:spPr/>
        <p:txBody>
          <a:bodyPr/>
          <a:lstStyle/>
          <a:p>
            <a:fld id="{C3FCE82A-6166-4BB3-9AFD-82C3A235DAD8}" type="datetimeFigureOut">
              <a:rPr lang="fi-FI" smtClean="0"/>
              <a:t>26.9.2025</a:t>
            </a:fld>
            <a:endParaRPr lang="fi-FI"/>
          </a:p>
        </p:txBody>
      </p:sp>
      <p:sp>
        <p:nvSpPr>
          <p:cNvPr id="4" name="Alatunnisteen paikkamerkki 3">
            <a:extLst>
              <a:ext uri="{FF2B5EF4-FFF2-40B4-BE49-F238E27FC236}">
                <a16:creationId xmlns:a16="http://schemas.microsoft.com/office/drawing/2014/main" id="{18CB7B39-7774-4CDB-2672-2580F4FD33F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96A1EA5-F48F-085D-D7D3-51125368C64E}"/>
              </a:ext>
            </a:extLst>
          </p:cNvPr>
          <p:cNvSpPr>
            <a:spLocks noGrp="1"/>
          </p:cNvSpPr>
          <p:nvPr>
            <p:ph type="sldNum" sz="quarter" idx="12"/>
          </p:nvPr>
        </p:nvSpPr>
        <p:spPr/>
        <p:txBody>
          <a:bodyPr/>
          <a:lstStyle/>
          <a:p>
            <a:fld id="{D4BAF2A5-136E-4A8E-9F4B-E91EC35CE90A}" type="slidenum">
              <a:rPr lang="fi-FI" smtClean="0"/>
              <a:t>‹#›</a:t>
            </a:fld>
            <a:endParaRPr lang="fi-FI"/>
          </a:p>
        </p:txBody>
      </p:sp>
    </p:spTree>
    <p:extLst>
      <p:ext uri="{BB962C8B-B14F-4D97-AF65-F5344CB8AC3E}">
        <p14:creationId xmlns:p14="http://schemas.microsoft.com/office/powerpoint/2010/main" val="27691145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702BF71-64C9-5B34-1DEB-BCB57BD78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56E6E0A-EF07-C430-EE1A-FED432F1B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1E888A-BB36-BE5C-685C-7B5087490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FCE82A-6166-4BB3-9AFD-82C3A235DAD8}" type="datetimeFigureOut">
              <a:rPr lang="fi-FI" smtClean="0"/>
              <a:t>26.9.2025</a:t>
            </a:fld>
            <a:endParaRPr lang="fi-FI"/>
          </a:p>
        </p:txBody>
      </p:sp>
      <p:sp>
        <p:nvSpPr>
          <p:cNvPr id="5" name="Alatunnisteen paikkamerkki 4">
            <a:extLst>
              <a:ext uri="{FF2B5EF4-FFF2-40B4-BE49-F238E27FC236}">
                <a16:creationId xmlns:a16="http://schemas.microsoft.com/office/drawing/2014/main" id="{F96A7ABC-7188-321C-D5BD-48B799D11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0D093A18-F974-D0D8-4863-FB9D2407B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BAF2A5-136E-4A8E-9F4B-E91EC35CE90A}" type="slidenum">
              <a:rPr lang="fi-FI" smtClean="0"/>
              <a:t>‹#›</a:t>
            </a:fld>
            <a:endParaRPr lang="fi-FI"/>
          </a:p>
        </p:txBody>
      </p:sp>
    </p:spTree>
    <p:extLst>
      <p:ext uri="{BB962C8B-B14F-4D97-AF65-F5344CB8AC3E}">
        <p14:creationId xmlns:p14="http://schemas.microsoft.com/office/powerpoint/2010/main" val="329602848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50A9F46B-E174-DD2B-A04B-9E8EB956D422}"/>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1F3E72EC-9A76-74E8-1143-C22957EDCC6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191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9631886A-5C7D-C680-299D-A98FAA105AFE}"/>
              </a:ext>
            </a:extLst>
          </p:cNvPr>
          <p:cNvSpPr>
            <a:spLocks noGrp="1"/>
          </p:cNvSpPr>
          <p:nvPr>
            <p:ph type="title"/>
          </p:nvPr>
        </p:nvSpPr>
        <p:spPr/>
        <p:txBody>
          <a:bodyPr/>
          <a:lstStyle/>
          <a:p>
            <a:r>
              <a:rPr lang="fi-FI"/>
              <a:t>Tunnistatko kohderyhmän? </a:t>
            </a:r>
            <a:endParaRPr lang="fi-FI" dirty="0">
              <a:solidFill>
                <a:srgbClr val="FF0000"/>
              </a:solidFill>
            </a:endParaRPr>
          </a:p>
        </p:txBody>
      </p:sp>
      <p:pic>
        <p:nvPicPr>
          <p:cNvPr id="3" name="Kuva 2">
            <a:extLst>
              <a:ext uri="{FF2B5EF4-FFF2-40B4-BE49-F238E27FC236}">
                <a16:creationId xmlns:a16="http://schemas.microsoft.com/office/drawing/2014/main" id="{A7E46200-837C-8439-E385-AA82FF9D1C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867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F5E843DD-D960-A11E-20A5-66A1EBD12CEB}"/>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2D316B11-84CE-C450-08BF-7AE2657788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383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CB22C43F-0505-519B-FD7B-6A14640674B9}"/>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4BF8FC5C-6BE9-C3D7-C7AA-7886C3F475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743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E0AC9FC3-776D-2977-838E-5927498E295E}"/>
              </a:ext>
            </a:extLst>
          </p:cNvPr>
          <p:cNvSpPr>
            <a:spLocks noGrp="1"/>
          </p:cNvSpPr>
          <p:nvPr>
            <p:ph type="title"/>
          </p:nvPr>
        </p:nvSpPr>
        <p:spPr/>
        <p:txBody>
          <a:bodyPr>
            <a:normAutofit fontScale="90000"/>
          </a:bodyPr>
          <a:lstStyle/>
          <a:p>
            <a:r>
              <a:rPr lang="fi-FI" sz="3100"/>
              <a:t>Liikuntaharjoittelun suositukset toimintakyvyn edistämiseksi ikäihmisillä</a:t>
            </a:r>
            <a:r>
              <a:rPr lang="fi-FI"/>
              <a:t>
</a:t>
            </a:r>
          </a:p>
        </p:txBody>
      </p:sp>
      <p:pic>
        <p:nvPicPr>
          <p:cNvPr id="3" name="Kuva 2">
            <a:extLst>
              <a:ext uri="{FF2B5EF4-FFF2-40B4-BE49-F238E27FC236}">
                <a16:creationId xmlns:a16="http://schemas.microsoft.com/office/drawing/2014/main" id="{EC831922-DCC3-867D-218C-B2CD9FB1E0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161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A0E2AEE8-5C8F-D472-1891-704838C2C9ED}"/>
              </a:ext>
            </a:extLst>
          </p:cNvPr>
          <p:cNvSpPr>
            <a:spLocks noGrp="1"/>
          </p:cNvSpPr>
          <p:nvPr>
            <p:ph type="title"/>
          </p:nvPr>
        </p:nvSpPr>
        <p:spPr/>
        <p:txBody>
          <a:bodyPr/>
          <a:lstStyle/>
          <a:p>
            <a:r>
              <a:rPr lang="fi-FI"/>
              <a:t>Kaatuminen on yleistä</a:t>
            </a:r>
          </a:p>
        </p:txBody>
      </p:sp>
      <p:pic>
        <p:nvPicPr>
          <p:cNvPr id="3" name="Kuva 2">
            <a:extLst>
              <a:ext uri="{FF2B5EF4-FFF2-40B4-BE49-F238E27FC236}">
                <a16:creationId xmlns:a16="http://schemas.microsoft.com/office/drawing/2014/main" id="{02BE16DF-2329-E607-9AD4-DBAAB43220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30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C840451F-990E-0F97-B58B-37F7F2620963}"/>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67ED163F-7B45-CFE1-3FD7-8D5BDD40D1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030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10D59F89-7D8F-823D-6CC2-3D93FC102061}"/>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F3E2ABCC-D629-AE96-5E52-2A1494B972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222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855DBAB7-CCE2-A73B-01B0-05FA006549BE}"/>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FCDF51A3-498F-5686-D3A7-E14AF0B7D9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49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6EA11180-0855-2BFF-09C2-E1874774CC85}"/>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B1FA8370-E34A-4FF6-69F0-9F9F5FB856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984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EA11E516-8440-4DBA-CC46-B535A880C56E}"/>
              </a:ext>
            </a:extLst>
          </p:cNvPr>
          <p:cNvSpPr>
            <a:spLocks noGrp="1"/>
          </p:cNvSpPr>
          <p:nvPr>
            <p:ph type="title"/>
          </p:nvPr>
        </p:nvSpPr>
        <p:spPr/>
        <p:txBody>
          <a:bodyPr/>
          <a:lstStyle/>
          <a:p>
            <a:r>
              <a:rPr kumimoji="0" lang="fi-FI" altLang="fi-FI" i="0" u="none" strike="noStrike" kern="0" cap="none" spc="0" normalizeH="0" baseline="0" noProof="0">
                <a:ln>
                  <a:noFill/>
                </a:ln>
                <a:effectLst/>
                <a:uLnTx/>
                <a:uFillTx/>
              </a:rPr>
              <a:t>Lisää liikuntapalveluja</a:t>
            </a:r>
            <a:endParaRPr lang="fi-FI" dirty="0"/>
          </a:p>
        </p:txBody>
      </p:sp>
      <p:pic>
        <p:nvPicPr>
          <p:cNvPr id="3" name="Kuva 2">
            <a:extLst>
              <a:ext uri="{FF2B5EF4-FFF2-40B4-BE49-F238E27FC236}">
                <a16:creationId xmlns:a16="http://schemas.microsoft.com/office/drawing/2014/main" id="{B32F319B-9C19-CFFF-A555-802CD0965F3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223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BCF04372-4CF2-B2CB-6424-FE2EF2B16153}"/>
              </a:ext>
            </a:extLst>
          </p:cNvPr>
          <p:cNvSpPr>
            <a:spLocks noGrp="1"/>
          </p:cNvSpPr>
          <p:nvPr>
            <p:ph type="title"/>
          </p:nvPr>
        </p:nvSpPr>
        <p:spPr/>
        <p:txBody>
          <a:bodyPr/>
          <a:lstStyle/>
          <a:p>
            <a:r>
              <a:rPr lang="fi-FI" sz="4400"/>
              <a:t>Esittäytyminen</a:t>
            </a:r>
            <a:endParaRPr lang="fi-FI" dirty="0">
              <a:solidFill>
                <a:srgbClr val="FF0000"/>
              </a:solidFill>
            </a:endParaRPr>
          </a:p>
        </p:txBody>
      </p:sp>
      <p:pic>
        <p:nvPicPr>
          <p:cNvPr id="3" name="Kuva 2">
            <a:extLst>
              <a:ext uri="{FF2B5EF4-FFF2-40B4-BE49-F238E27FC236}">
                <a16:creationId xmlns:a16="http://schemas.microsoft.com/office/drawing/2014/main" id="{AE4A2DF7-192C-CDE1-75F4-A8268C8CE2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380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92192E33-B49F-069F-E153-D7450B4BCA77}"/>
              </a:ext>
            </a:extLst>
          </p:cNvPr>
          <p:cNvSpPr>
            <a:spLocks noGrp="1"/>
          </p:cNvSpPr>
          <p:nvPr>
            <p:ph type="title"/>
          </p:nvPr>
        </p:nvSpPr>
        <p:spPr/>
        <p:txBody>
          <a:bodyPr/>
          <a:lstStyle/>
          <a:p>
            <a:r>
              <a:rPr lang="fi-FI"/>
              <a:t>VertaisVeturi - koulutuksen tavoitteet</a:t>
            </a:r>
          </a:p>
        </p:txBody>
      </p:sp>
      <p:pic>
        <p:nvPicPr>
          <p:cNvPr id="3" name="Kuva 2">
            <a:extLst>
              <a:ext uri="{FF2B5EF4-FFF2-40B4-BE49-F238E27FC236}">
                <a16:creationId xmlns:a16="http://schemas.microsoft.com/office/drawing/2014/main" id="{0C031E3F-BF41-AE9B-F188-F8FD4FC857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715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4575F420-4E7B-26CB-E1B9-ED7EF397298A}"/>
              </a:ext>
            </a:extLst>
          </p:cNvPr>
          <p:cNvSpPr>
            <a:spLocks noGrp="1"/>
          </p:cNvSpPr>
          <p:nvPr>
            <p:ph type="title"/>
          </p:nvPr>
        </p:nvSpPr>
        <p:spPr/>
        <p:txBody>
          <a:bodyPr/>
          <a:lstStyle/>
          <a:p>
            <a:r>
              <a:rPr lang="fi-FI"/>
              <a:t>VoiTas-valmentaja - koulutuksen tavoitteet</a:t>
            </a:r>
            <a:endParaRPr lang="fi-FI" dirty="0"/>
          </a:p>
        </p:txBody>
      </p:sp>
      <p:pic>
        <p:nvPicPr>
          <p:cNvPr id="3" name="Kuva 2">
            <a:extLst>
              <a:ext uri="{FF2B5EF4-FFF2-40B4-BE49-F238E27FC236}">
                <a16:creationId xmlns:a16="http://schemas.microsoft.com/office/drawing/2014/main" id="{18254CF1-7C2D-CBE0-E751-8E0C24B053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445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7D2B85E6-4B02-9658-8DE3-7E373CC92B5F}"/>
              </a:ext>
            </a:extLst>
          </p:cNvPr>
          <p:cNvSpPr>
            <a:spLocks noGrp="1"/>
          </p:cNvSpPr>
          <p:nvPr>
            <p:ph type="title"/>
          </p:nvPr>
        </p:nvSpPr>
        <p:spPr/>
        <p:txBody>
          <a:bodyPr/>
          <a:lstStyle/>
          <a:p>
            <a:r>
              <a:rPr lang="fi-FI"/>
              <a:t>Väestö ikäryhmittäin 1870-2024 ja väestöennuste 2025-2075</a:t>
            </a:r>
            <a:endParaRPr lang="fi-FI" dirty="0"/>
          </a:p>
        </p:txBody>
      </p:sp>
      <p:pic>
        <p:nvPicPr>
          <p:cNvPr id="3" name="Kuva 2">
            <a:extLst>
              <a:ext uri="{FF2B5EF4-FFF2-40B4-BE49-F238E27FC236}">
                <a16:creationId xmlns:a16="http://schemas.microsoft.com/office/drawing/2014/main" id="{CE15E4C7-DC40-4E09-E815-0E7505C414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959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FB30D9AD-AECB-446D-2F1B-D8641073F3B0}"/>
              </a:ext>
            </a:extLst>
          </p:cNvPr>
          <p:cNvSpPr>
            <a:spLocks noGrp="1"/>
          </p:cNvSpPr>
          <p:nvPr>
            <p:ph type="title"/>
          </p:nvPr>
        </p:nvSpPr>
        <p:spPr/>
        <p:txBody>
          <a:bodyPr/>
          <a:lstStyle/>
          <a:p>
            <a:r>
              <a:rPr lang="fi-FI"/>
              <a:t>Heterogeeninen ryhmä</a:t>
            </a:r>
          </a:p>
        </p:txBody>
      </p:sp>
      <p:pic>
        <p:nvPicPr>
          <p:cNvPr id="3" name="Kuva 2">
            <a:extLst>
              <a:ext uri="{FF2B5EF4-FFF2-40B4-BE49-F238E27FC236}">
                <a16:creationId xmlns:a16="http://schemas.microsoft.com/office/drawing/2014/main" id="{D99D8456-A204-051F-C01B-ECC039C9DB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989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ABD6CE52-F822-CC6A-B441-F71266218CDA}"/>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92F4C4B3-315C-BFF7-E940-F40DEF4C6E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646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22581BF0-9F6E-4F35-17BF-AFEDF71F7F9F}"/>
              </a:ext>
            </a:extLst>
          </p:cNvPr>
          <p:cNvSpPr>
            <a:spLocks noGrp="1"/>
          </p:cNvSpPr>
          <p:nvPr>
            <p:ph type="title"/>
          </p:nvPr>
        </p:nvSpPr>
        <p:spPr/>
        <p:txBody>
          <a:bodyPr/>
          <a:lstStyle/>
          <a:p>
            <a:r>
              <a:rPr lang="fi-FI"/>
              <a:t>Kliininen gerastenia-asteikko (CFS)</a:t>
            </a:r>
            <a:endParaRPr lang="fi-FI" dirty="0"/>
          </a:p>
        </p:txBody>
      </p:sp>
      <p:pic>
        <p:nvPicPr>
          <p:cNvPr id="3" name="Kuva 2">
            <a:extLst>
              <a:ext uri="{FF2B5EF4-FFF2-40B4-BE49-F238E27FC236}">
                <a16:creationId xmlns:a16="http://schemas.microsoft.com/office/drawing/2014/main" id="{9F399FFD-D420-94D4-1552-6B5D692991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286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071BD31D-0ECD-F75B-1984-84CAEB61BE32}"/>
              </a:ext>
            </a:extLst>
          </p:cNvPr>
          <p:cNvSpPr>
            <a:spLocks noGrp="1"/>
          </p:cNvSpPr>
          <p:nvPr>
            <p:ph type="title"/>
          </p:nvPr>
        </p:nvSpPr>
        <p:spPr/>
        <p:txBody>
          <a:bodyPr/>
          <a:lstStyle/>
          <a:p>
            <a:pPr eaLnBrk="1" hangingPunct="1"/>
            <a:r>
              <a:rPr lang="fi-FI" altLang="fi-FI">
                <a:ea typeface="ＭＳ Ｐゴシック" panose="020B0600070205080204" pitchFamily="34" charset="-128"/>
              </a:rPr>
              <a:t>Omat liikuntapalvelut kullekin kohderyhmälle</a:t>
            </a:r>
          </a:p>
        </p:txBody>
      </p:sp>
      <p:pic>
        <p:nvPicPr>
          <p:cNvPr id="3" name="Kuva 2">
            <a:extLst>
              <a:ext uri="{FF2B5EF4-FFF2-40B4-BE49-F238E27FC236}">
                <a16:creationId xmlns:a16="http://schemas.microsoft.com/office/drawing/2014/main" id="{919C3F94-43A9-D9A8-B36F-D63FC5DF0B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414455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BA41080F06A7841A4F4B5326ED0847F" ma:contentTypeVersion="22" ma:contentTypeDescription="Luo uusi asiakirja." ma:contentTypeScope="" ma:versionID="4a6d3a491cdb9a0f7ee22cd569f38893">
  <xsd:schema xmlns:xsd="http://www.w3.org/2001/XMLSchema" xmlns:xs="http://www.w3.org/2001/XMLSchema" xmlns:p="http://schemas.microsoft.com/office/2006/metadata/properties" xmlns:ns2="e903c401-6a4f-4d6b-8c84-9876fb5ebde6" xmlns:ns3="3d091f9b-d86d-4b8d-90b6-5deeb1a8014b" targetNamespace="http://schemas.microsoft.com/office/2006/metadata/properties" ma:root="true" ma:fieldsID="353ab61f9de1a9ee443de0f53451f0fc" ns2:_="" ns3:_="">
    <xsd:import namespace="e903c401-6a4f-4d6b-8c84-9876fb5ebde6"/>
    <xsd:import namespace="3d091f9b-d86d-4b8d-90b6-5deeb1a801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03c401-6a4f-4d6b-8c84-9876fb5eb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406f59e7-9212-45af-996b-b508a3ddc8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Kuittauksen tila" ma:internalName="Kuittauksen_x0020_tila">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091f9b-d86d-4b8d-90b6-5deeb1a8014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3e9a2fae-b2ea-41ee-b773-ab1a7dc4a61b}" ma:internalName="TaxCatchAll" ma:showField="CatchAllData" ma:web="3d091f9b-d86d-4b8d-90b6-5deeb1a80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091f9b-d86d-4b8d-90b6-5deeb1a8014b" xsi:nil="true"/>
    <lcf76f155ced4ddcb4097134ff3c332f xmlns="e903c401-6a4f-4d6b-8c84-9876fb5ebde6">
      <Terms xmlns="http://schemas.microsoft.com/office/infopath/2007/PartnerControls"/>
    </lcf76f155ced4ddcb4097134ff3c332f>
    <_Flow_SignoffStatus xmlns="e903c401-6a4f-4d6b-8c84-9876fb5ebde6" xsi:nil="true"/>
  </documentManagement>
</p:properties>
</file>

<file path=customXml/itemProps1.xml><?xml version="1.0" encoding="utf-8"?>
<ds:datastoreItem xmlns:ds="http://schemas.openxmlformats.org/officeDocument/2006/customXml" ds:itemID="{2E35D751-F7AF-48AB-B1D4-2723D88BBDB9}"/>
</file>

<file path=customXml/itemProps2.xml><?xml version="1.0" encoding="utf-8"?>
<ds:datastoreItem xmlns:ds="http://schemas.openxmlformats.org/officeDocument/2006/customXml" ds:itemID="{B8A90AD7-433F-44FE-88FA-52B27B746B56}"/>
</file>

<file path=customXml/itemProps3.xml><?xml version="1.0" encoding="utf-8"?>
<ds:datastoreItem xmlns:ds="http://schemas.openxmlformats.org/officeDocument/2006/customXml" ds:itemID="{F765888B-387F-4CFD-97CE-F9B7FBBC8B06}"/>
</file>

<file path=docProps/app.xml><?xml version="1.0" encoding="utf-8"?>
<Properties xmlns="http://schemas.openxmlformats.org/officeDocument/2006/extended-properties" xmlns:vt="http://schemas.openxmlformats.org/officeDocument/2006/docPropsVTypes">
  <TotalTime>2</TotalTime>
  <Words>1239</Words>
  <Application>Microsoft Office PowerPoint</Application>
  <PresentationFormat>Laajakuva</PresentationFormat>
  <Paragraphs>97</Paragraphs>
  <Slides>19</Slides>
  <Notes>18</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19</vt:i4>
      </vt:variant>
    </vt:vector>
  </HeadingPairs>
  <TitlesOfParts>
    <vt:vector size="28" baseType="lpstr">
      <vt:lpstr>MS PGothic</vt:lpstr>
      <vt:lpstr>MS PGothic</vt:lpstr>
      <vt:lpstr>Aptos</vt:lpstr>
      <vt:lpstr>Aptos Display</vt:lpstr>
      <vt:lpstr>Arial</vt:lpstr>
      <vt:lpstr>Avenir-Book</vt:lpstr>
      <vt:lpstr>Calibri</vt:lpstr>
      <vt:lpstr>Times New Roman</vt:lpstr>
      <vt:lpstr>Office-teema</vt:lpstr>
      <vt:lpstr>PowerPoint-esitys</vt:lpstr>
      <vt:lpstr>Esittäytyminen</vt:lpstr>
      <vt:lpstr>VertaisVeturi - koulutuksen tavoitteet</vt:lpstr>
      <vt:lpstr>VoiTas-valmentaja - koulutuksen tavoitteet</vt:lpstr>
      <vt:lpstr>Väestö ikäryhmittäin 1870-2024 ja väestöennuste 2025-2075</vt:lpstr>
      <vt:lpstr>Heterogeeninen ryhmä</vt:lpstr>
      <vt:lpstr>PowerPoint-esitys</vt:lpstr>
      <vt:lpstr>Kliininen gerastenia-asteikko (CFS)</vt:lpstr>
      <vt:lpstr>Omat liikuntapalvelut kullekin kohderyhmälle</vt:lpstr>
      <vt:lpstr>Tunnistatko kohderyhmän? </vt:lpstr>
      <vt:lpstr>PowerPoint-esitys</vt:lpstr>
      <vt:lpstr>PowerPoint-esitys</vt:lpstr>
      <vt:lpstr>Liikuntaharjoittelun suositukset toimintakyvyn edistämiseksi ikäihmisillä
</vt:lpstr>
      <vt:lpstr>Kaatuminen on yleistä</vt:lpstr>
      <vt:lpstr>PowerPoint-esitys</vt:lpstr>
      <vt:lpstr>PowerPoint-esitys</vt:lpstr>
      <vt:lpstr>PowerPoint-esitys</vt:lpstr>
      <vt:lpstr>PowerPoint-esitys</vt:lpstr>
      <vt:lpstr>Lisää liikuntapalveluja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Wu</dc:creator>
  <cp:lastModifiedBy>Emily Wu</cp:lastModifiedBy>
  <cp:revision>2</cp:revision>
  <dcterms:created xsi:type="dcterms:W3CDTF">2025-09-26T11:15:49Z</dcterms:created>
  <dcterms:modified xsi:type="dcterms:W3CDTF">2025-09-26T11:19:19Z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0x0101008BA41080F06A7841A4F4B5326ED0847F</vt:lpwstr>
  </property>
</Properties>
</file>